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36" r:id="rId1"/>
  </p:sldMasterIdLst>
  <p:notesMasterIdLst>
    <p:notesMasterId r:id="rId83"/>
  </p:notesMasterIdLst>
  <p:sldIdLst>
    <p:sldId id="436" r:id="rId2"/>
    <p:sldId id="268" r:id="rId3"/>
    <p:sldId id="532" r:id="rId4"/>
    <p:sldId id="570" r:id="rId5"/>
    <p:sldId id="571" r:id="rId6"/>
    <p:sldId id="573" r:id="rId7"/>
    <p:sldId id="574" r:id="rId8"/>
    <p:sldId id="508" r:id="rId9"/>
    <p:sldId id="551" r:id="rId10"/>
    <p:sldId id="469" r:id="rId11"/>
    <p:sldId id="525" r:id="rId12"/>
    <p:sldId id="542" r:id="rId13"/>
    <p:sldId id="478" r:id="rId14"/>
    <p:sldId id="504" r:id="rId15"/>
    <p:sldId id="505" r:id="rId16"/>
    <p:sldId id="386" r:id="rId17"/>
    <p:sldId id="506" r:id="rId18"/>
    <p:sldId id="544" r:id="rId19"/>
    <p:sldId id="543" r:id="rId20"/>
    <p:sldId id="546" r:id="rId21"/>
    <p:sldId id="545" r:id="rId22"/>
    <p:sldId id="493" r:id="rId23"/>
    <p:sldId id="587" r:id="rId24"/>
    <p:sldId id="588" r:id="rId25"/>
    <p:sldId id="550" r:id="rId26"/>
    <p:sldId id="261" r:id="rId27"/>
    <p:sldId id="503" r:id="rId28"/>
    <p:sldId id="501" r:id="rId29"/>
    <p:sldId id="547" r:id="rId30"/>
    <p:sldId id="548" r:id="rId31"/>
    <p:sldId id="549" r:id="rId32"/>
    <p:sldId id="552" r:id="rId33"/>
    <p:sldId id="513" r:id="rId34"/>
    <p:sldId id="514" r:id="rId35"/>
    <p:sldId id="515" r:id="rId36"/>
    <p:sldId id="516" r:id="rId37"/>
    <p:sldId id="519" r:id="rId38"/>
    <p:sldId id="521" r:id="rId39"/>
    <p:sldId id="562" r:id="rId40"/>
    <p:sldId id="517" r:id="rId41"/>
    <p:sldId id="522" r:id="rId42"/>
    <p:sldId id="524" r:id="rId43"/>
    <p:sldId id="533" r:id="rId44"/>
    <p:sldId id="578" r:id="rId45"/>
    <p:sldId id="579" r:id="rId46"/>
    <p:sldId id="583" r:id="rId47"/>
    <p:sldId id="559" r:id="rId48"/>
    <p:sldId id="523" r:id="rId49"/>
    <p:sldId id="582" r:id="rId50"/>
    <p:sldId id="566" r:id="rId51"/>
    <p:sldId id="567" r:id="rId52"/>
    <p:sldId id="564" r:id="rId53"/>
    <p:sldId id="518" r:id="rId54"/>
    <p:sldId id="553" r:id="rId55"/>
    <p:sldId id="554" r:id="rId56"/>
    <p:sldId id="537" r:id="rId57"/>
    <p:sldId id="561" r:id="rId58"/>
    <p:sldId id="534" r:id="rId59"/>
    <p:sldId id="538" r:id="rId60"/>
    <p:sldId id="535" r:id="rId61"/>
    <p:sldId id="539" r:id="rId62"/>
    <p:sldId id="536" r:id="rId63"/>
    <p:sldId id="589" r:id="rId64"/>
    <p:sldId id="581" r:id="rId65"/>
    <p:sldId id="490" r:id="rId66"/>
    <p:sldId id="568" r:id="rId67"/>
    <p:sldId id="555" r:id="rId68"/>
    <p:sldId id="531" r:id="rId69"/>
    <p:sldId id="541" r:id="rId70"/>
    <p:sldId id="540" r:id="rId71"/>
    <p:sldId id="556" r:id="rId72"/>
    <p:sldId id="527" r:id="rId73"/>
    <p:sldId id="529" r:id="rId74"/>
    <p:sldId id="584" r:id="rId75"/>
    <p:sldId id="575" r:id="rId76"/>
    <p:sldId id="576" r:id="rId77"/>
    <p:sldId id="586" r:id="rId78"/>
    <p:sldId id="585" r:id="rId79"/>
    <p:sldId id="591" r:id="rId80"/>
    <p:sldId id="560" r:id="rId81"/>
    <p:sldId id="580" r:id="rId82"/>
  </p:sldIdLst>
  <p:sldSz cx="10058400" cy="7772400"/>
  <p:notesSz cx="9363075" cy="7077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1D6EA3-33ED-43A6-9801-AAD409B48A4B}">
          <p14:sldIdLst>
            <p14:sldId id="436"/>
            <p14:sldId id="268"/>
            <p14:sldId id="532"/>
            <p14:sldId id="570"/>
            <p14:sldId id="571"/>
            <p14:sldId id="573"/>
            <p14:sldId id="574"/>
            <p14:sldId id="508"/>
            <p14:sldId id="551"/>
            <p14:sldId id="469"/>
            <p14:sldId id="525"/>
            <p14:sldId id="542"/>
            <p14:sldId id="478"/>
            <p14:sldId id="504"/>
            <p14:sldId id="505"/>
            <p14:sldId id="386"/>
            <p14:sldId id="506"/>
            <p14:sldId id="544"/>
            <p14:sldId id="543"/>
            <p14:sldId id="546"/>
            <p14:sldId id="545"/>
            <p14:sldId id="493"/>
            <p14:sldId id="587"/>
            <p14:sldId id="588"/>
            <p14:sldId id="550"/>
            <p14:sldId id="261"/>
            <p14:sldId id="503"/>
            <p14:sldId id="501"/>
            <p14:sldId id="547"/>
            <p14:sldId id="548"/>
            <p14:sldId id="549"/>
            <p14:sldId id="552"/>
            <p14:sldId id="513"/>
            <p14:sldId id="514"/>
            <p14:sldId id="515"/>
            <p14:sldId id="516"/>
            <p14:sldId id="519"/>
            <p14:sldId id="521"/>
            <p14:sldId id="562"/>
            <p14:sldId id="517"/>
            <p14:sldId id="522"/>
            <p14:sldId id="524"/>
            <p14:sldId id="533"/>
            <p14:sldId id="578"/>
            <p14:sldId id="579"/>
            <p14:sldId id="583"/>
            <p14:sldId id="559"/>
            <p14:sldId id="523"/>
            <p14:sldId id="582"/>
            <p14:sldId id="566"/>
            <p14:sldId id="567"/>
            <p14:sldId id="564"/>
            <p14:sldId id="518"/>
            <p14:sldId id="553"/>
            <p14:sldId id="554"/>
            <p14:sldId id="537"/>
            <p14:sldId id="561"/>
            <p14:sldId id="534"/>
            <p14:sldId id="538"/>
            <p14:sldId id="535"/>
            <p14:sldId id="539"/>
            <p14:sldId id="536"/>
            <p14:sldId id="589"/>
            <p14:sldId id="581"/>
          </p14:sldIdLst>
        </p14:section>
        <p14:section name="Untitled Section" id="{19E9091D-316B-4774-9D82-C62C27D75057}">
          <p14:sldIdLst>
            <p14:sldId id="490"/>
            <p14:sldId id="568"/>
            <p14:sldId id="555"/>
            <p14:sldId id="531"/>
            <p14:sldId id="541"/>
            <p14:sldId id="540"/>
            <p14:sldId id="556"/>
            <p14:sldId id="527"/>
            <p14:sldId id="529"/>
            <p14:sldId id="584"/>
            <p14:sldId id="575"/>
            <p14:sldId id="576"/>
            <p14:sldId id="586"/>
            <p14:sldId id="585"/>
            <p14:sldId id="591"/>
            <p14:sldId id="560"/>
            <p14:sldId id="5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0000"/>
    <a:srgbClr val="555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90" y="234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650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838" y="0"/>
            <a:ext cx="4057650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D5CC5-3DC7-46C8-B921-5FA60925563F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63863" y="530225"/>
            <a:ext cx="3435350" cy="2654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625" y="3362325"/>
            <a:ext cx="7489825" cy="318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21475"/>
            <a:ext cx="4057650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838" y="6721475"/>
            <a:ext cx="4057650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85647-68C9-44F3-86DF-0CAAE3332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48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85647-68C9-44F3-86DF-0CAAE333273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8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1680" y="3650005"/>
            <a:ext cx="50292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964" y="1381760"/>
            <a:ext cx="8298180" cy="243967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960" y="3825556"/>
            <a:ext cx="6789420" cy="77724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C3A8D2D-50BF-48DC-AAB1-0C7B0A1244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46960" y="777242"/>
            <a:ext cx="6370320" cy="397255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F10F5-5EC5-409F-8A7D-2F5AAB435A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" y="690881"/>
            <a:ext cx="2346960" cy="5872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85160" y="777241"/>
            <a:ext cx="553212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7AF06-43E5-48B0-99E4-27FD438786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662" y="315264"/>
            <a:ext cx="8548408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06662" y="1813071"/>
            <a:ext cx="4174565" cy="5134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78450" y="1813070"/>
            <a:ext cx="4176620" cy="25086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78450" y="4439446"/>
            <a:ext cx="4176620" cy="25086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06662" y="7085447"/>
            <a:ext cx="2177676" cy="51766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87670" y="7081767"/>
            <a:ext cx="3268568" cy="51766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59570" y="7081767"/>
            <a:ext cx="2095500" cy="51766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F8895-90BA-4526-9EC4-7918A57A08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662" y="315264"/>
            <a:ext cx="8548408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06662" y="1813071"/>
            <a:ext cx="4174565" cy="5134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8450" y="1813071"/>
            <a:ext cx="4176620" cy="5134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6662" y="7085447"/>
            <a:ext cx="2177676" cy="51766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7670" y="7081767"/>
            <a:ext cx="3268568" cy="51766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59570" y="7081767"/>
            <a:ext cx="2095500" cy="51766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24F89-E50F-42B1-B7CE-05CFA075A3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A9F7A0-36E4-470E-B551-041BECE238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93920" y="4617764"/>
            <a:ext cx="50292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0" y="4836350"/>
            <a:ext cx="4107180" cy="82905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DFFE19-4021-4702-9E56-90AAC553D1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159000"/>
            <a:ext cx="6638544" cy="2663342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21716C-0239-478B-9497-B4E35E734E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78586" y="746150"/>
            <a:ext cx="3600907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32121" y="746151"/>
            <a:ext cx="3600907" cy="38897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233" y="750239"/>
            <a:ext cx="3600907" cy="725064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8585" y="1554480"/>
            <a:ext cx="3604260" cy="310896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32121" y="750239"/>
            <a:ext cx="3600907" cy="725064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32121" y="1554480"/>
            <a:ext cx="3600907" cy="310896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62304" y="589551"/>
            <a:ext cx="50292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8308" y="589551"/>
            <a:ext cx="50292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C145A0-D995-480A-A67D-90C1EE4D35B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B0B75F-91D3-4987-9BF2-1D0F8854DA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5D4BBA-C969-420C-9957-A086857C822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61812" y="2011200"/>
            <a:ext cx="50292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20" y="777241"/>
            <a:ext cx="4777740" cy="38862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0" y="777241"/>
            <a:ext cx="2849880" cy="38862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445257-010B-4F05-B632-0B234440E5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1120" y="694479"/>
            <a:ext cx="7376160" cy="2886583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0" y="3913454"/>
            <a:ext cx="5532120" cy="81691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8887" y="3775659"/>
            <a:ext cx="50292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13AAFB-9029-4AD0-90AE-900DDF0008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510544" y="1176899"/>
            <a:ext cx="7964682" cy="64679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393940" y="1396000"/>
            <a:ext cx="6276935" cy="492850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605751" y="132435"/>
            <a:ext cx="7127299" cy="538872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4964" y="5527040"/>
            <a:ext cx="8298180" cy="1036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6960" y="777242"/>
            <a:ext cx="6705600" cy="414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89420" y="6975371"/>
            <a:ext cx="2346960" cy="41380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5256" y="6975371"/>
            <a:ext cx="5029200" cy="41380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5256" y="6620934"/>
            <a:ext cx="2346960" cy="34544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0CFDF826-9634-4C41-ADC3-FFF7DAE845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437" r:id="rId1"/>
    <p:sldLayoutId id="2147485438" r:id="rId2"/>
    <p:sldLayoutId id="2147485439" r:id="rId3"/>
    <p:sldLayoutId id="2147485440" r:id="rId4"/>
    <p:sldLayoutId id="2147485441" r:id="rId5"/>
    <p:sldLayoutId id="2147485442" r:id="rId6"/>
    <p:sldLayoutId id="2147485443" r:id="rId7"/>
    <p:sldLayoutId id="2147485444" r:id="rId8"/>
    <p:sldLayoutId id="2147485445" r:id="rId9"/>
    <p:sldLayoutId id="2147485446" r:id="rId10"/>
    <p:sldLayoutId id="2147485447" r:id="rId11"/>
    <p:sldLayoutId id="2147485448" r:id="rId12"/>
    <p:sldLayoutId id="2147485449" r:id="rId13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14600"/>
            <a:ext cx="3124200" cy="305831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94409"/>
            <a:ext cx="9753600" cy="69445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Edgewood Soil &amp; Water Conservation District</a:t>
            </a:r>
            <a:r>
              <a:rPr lang="en-US" sz="4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/>
            </a:r>
            <a:br>
              <a:rPr lang="en-US" sz="4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en-US" sz="4800" b="1" dirty="0">
                <a:latin typeface="Palatino Linotype" panose="02040502050505030304" pitchFamily="18" charset="0"/>
              </a:rPr>
              <a:t/>
            </a:r>
            <a:br>
              <a:rPr lang="en-US" sz="4800" b="1" dirty="0">
                <a:latin typeface="Palatino Linotype" panose="02040502050505030304" pitchFamily="18" charset="0"/>
              </a:rPr>
            </a:br>
            <a:r>
              <a:rPr lang="en-US" sz="4800" b="1" dirty="0" smtClean="0">
                <a:latin typeface="Palatino Linotype" panose="02040502050505030304" pitchFamily="18" charset="0"/>
              </a:rPr>
              <a:t/>
            </a:r>
            <a:br>
              <a:rPr lang="en-US" sz="4800" b="1" dirty="0" smtClean="0">
                <a:latin typeface="Palatino Linotype" panose="02040502050505030304" pitchFamily="18" charset="0"/>
              </a:rPr>
            </a:br>
            <a:r>
              <a:rPr lang="en-US" sz="4800" b="1" dirty="0">
                <a:latin typeface="Palatino Linotype" panose="02040502050505030304" pitchFamily="18" charset="0"/>
              </a:rPr>
              <a:t/>
            </a:r>
            <a:br>
              <a:rPr lang="en-US" sz="4800" b="1" dirty="0">
                <a:latin typeface="Palatino Linotype" panose="02040502050505030304" pitchFamily="18" charset="0"/>
              </a:rPr>
            </a:br>
            <a:r>
              <a:rPr lang="en-US" sz="4800" b="1" dirty="0">
                <a:latin typeface="Palatino Linotype" panose="02040502050505030304" pitchFamily="18" charset="0"/>
              </a:rPr>
              <a:t/>
            </a:r>
            <a:br>
              <a:rPr lang="en-US" sz="4800" b="1" dirty="0">
                <a:latin typeface="Palatino Linotype" panose="02040502050505030304" pitchFamily="18" charset="0"/>
              </a:rPr>
            </a:br>
            <a:r>
              <a:rPr lang="en-US" sz="4800" b="1" dirty="0" smtClean="0">
                <a:latin typeface="Palatino Linotype" panose="02040502050505030304" pitchFamily="18" charset="0"/>
              </a:rPr>
              <a:t/>
            </a:r>
            <a:br>
              <a:rPr lang="en-US" sz="4800" b="1" dirty="0" smtClean="0">
                <a:latin typeface="Palatino Linotype" panose="02040502050505030304" pitchFamily="18" charset="0"/>
              </a:rPr>
            </a:br>
            <a:r>
              <a:rPr lang="en-US" sz="4800" b="1" dirty="0" smtClean="0">
                <a:latin typeface="Palatino Linotype" panose="02040502050505030304" pitchFamily="18" charset="0"/>
              </a:rPr>
              <a:t>Established</a:t>
            </a:r>
            <a:r>
              <a:rPr lang="en-US" sz="4800" b="1" dirty="0">
                <a:latin typeface="Palatino Linotype" panose="02040502050505030304" pitchFamily="18" charset="0"/>
              </a:rPr>
              <a:t/>
            </a:r>
            <a:br>
              <a:rPr lang="en-US" sz="4800" b="1" dirty="0">
                <a:latin typeface="Palatino Linotype" panose="02040502050505030304" pitchFamily="18" charset="0"/>
              </a:rPr>
            </a:br>
            <a:r>
              <a:rPr lang="en-US" sz="4800" b="1" dirty="0" smtClean="0">
                <a:latin typeface="Palatino Linotype" panose="02040502050505030304" pitchFamily="18" charset="0"/>
              </a:rPr>
              <a:t>September  27, 1941</a:t>
            </a:r>
            <a:endParaRPr lang="en-US" sz="48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447" y="1530927"/>
            <a:ext cx="8776447" cy="134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CC"/>
              </a:buClr>
            </a:pPr>
            <a:endParaRPr lang="en-US" altLang="en-US" sz="2800" dirty="0" smtClean="0">
              <a:latin typeface="Palatino Linotype" panose="02040502050505030304" pitchFamily="18" charset="0"/>
              <a:ea typeface="Calibri" pitchFamily="34" charset="0"/>
              <a:cs typeface="Times New Roman" pitchFamily="18" charset="0"/>
            </a:endParaRPr>
          </a:p>
          <a:p>
            <a:pPr marL="457200" lvl="0" indent="-457200" algn="just">
              <a:buClr>
                <a:srgbClr val="0000CC"/>
              </a:buClr>
              <a:buFont typeface="Wingdings" panose="05000000000000000000" pitchFamily="2" charset="2"/>
              <a:buChar char="§"/>
            </a:pPr>
            <a:endParaRPr lang="en-US" altLang="en-US" sz="2800" dirty="0">
              <a:latin typeface="+mj-lt"/>
              <a:cs typeface="Arial" pitchFamily="34" charset="0"/>
            </a:endParaRPr>
          </a:p>
          <a:p>
            <a:pPr algn="just"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§"/>
            </a:pPr>
            <a:endParaRPr lang="en-US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1801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533400"/>
            <a:ext cx="9753599" cy="7010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4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In 2016, 23 Conservation Projects were funded through the District’s  </a:t>
            </a:r>
          </a:p>
          <a:p>
            <a:pPr algn="ctr" fontAlgn="auto">
              <a:spcAft>
                <a:spcPts val="0"/>
              </a:spcAft>
            </a:pPr>
            <a:r>
              <a:rPr lang="en-US" sz="4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Cost-Share Program totaling $86,572.66</a:t>
            </a:r>
          </a:p>
          <a:p>
            <a:pPr algn="ctr" fontAlgn="auto">
              <a:spcAft>
                <a:spcPts val="0"/>
              </a:spcAft>
            </a:pPr>
            <a:endParaRPr lang="en-US" sz="12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ctr" fontAlgn="auto">
              <a:spcAft>
                <a:spcPts val="0"/>
              </a:spcAft>
            </a:pPr>
            <a:endParaRPr lang="en-US" sz="12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ctr" fontAlgn="auto">
              <a:spcAft>
                <a:spcPts val="0"/>
              </a:spcAft>
            </a:pPr>
            <a:r>
              <a:rPr lang="en-US" sz="4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Reimbursements are made at 75% of the total project, with a maximum of $4500 paid per landowner </a:t>
            </a:r>
          </a:p>
          <a:p>
            <a:pPr algn="ctr" fontAlgn="auto">
              <a:spcAft>
                <a:spcPts val="0"/>
              </a:spcAft>
            </a:pPr>
            <a:r>
              <a:rPr lang="en-US" sz="4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per fiscal year.</a:t>
            </a:r>
          </a:p>
          <a:p>
            <a:pPr algn="ctr" fontAlgn="auto">
              <a:spcAft>
                <a:spcPts val="0"/>
              </a:spcAft>
            </a:pPr>
            <a:endParaRPr lang="en-US" sz="12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ctr" fontAlgn="auto">
              <a:spcAft>
                <a:spcPts val="0"/>
              </a:spcAft>
            </a:pPr>
            <a:endParaRPr lang="en-US" sz="12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ctr" fontAlgn="auto">
              <a:spcAft>
                <a:spcPts val="0"/>
              </a:spcAft>
            </a:pPr>
            <a:r>
              <a:rPr lang="en-US" sz="4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Rainwater Harvesting continues to be a District priority.</a:t>
            </a:r>
            <a:endParaRPr lang="en-US" sz="4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159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Brenda\AppData\Local\Microsoft\Windows\INetCache\IE\CBUUV3DD\474506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2171700"/>
            <a:ext cx="4394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Brenda\AppData\Local\Microsoft\Windows\INetCache\IE\3M8R8LX8\slide-1-72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7696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860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905000"/>
            <a:ext cx="953337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</a:pPr>
            <a:r>
              <a:rPr lang="en-US" sz="5400" b="1" dirty="0" smtClean="0">
                <a:latin typeface="+mj-lt"/>
              </a:rPr>
              <a:t>The next few slides</a:t>
            </a:r>
          </a:p>
          <a:p>
            <a:pPr lvl="0" algn="ctr" fontAlgn="auto">
              <a:spcAft>
                <a:spcPts val="0"/>
              </a:spcAft>
            </a:pPr>
            <a:r>
              <a:rPr lang="en-US" sz="5400" b="1" dirty="0" smtClean="0">
                <a:latin typeface="+mj-lt"/>
              </a:rPr>
              <a:t>are photos</a:t>
            </a:r>
          </a:p>
          <a:p>
            <a:pPr lvl="0" algn="ctr" fontAlgn="auto">
              <a:spcAft>
                <a:spcPts val="0"/>
              </a:spcAft>
            </a:pPr>
            <a:r>
              <a:rPr lang="en-US" sz="5400" b="1" dirty="0" smtClean="0">
                <a:latin typeface="+mj-lt"/>
              </a:rPr>
              <a:t>of completed</a:t>
            </a:r>
          </a:p>
          <a:p>
            <a:pPr lvl="0" algn="ctr" fontAlgn="auto">
              <a:spcAft>
                <a:spcPts val="0"/>
              </a:spcAft>
            </a:pPr>
            <a:r>
              <a:rPr lang="en-US" sz="5400" b="1" dirty="0" smtClean="0">
                <a:latin typeface="+mj-lt"/>
              </a:rPr>
              <a:t>Cost-Share Program Projects. </a:t>
            </a:r>
          </a:p>
        </p:txBody>
      </p:sp>
    </p:spTree>
    <p:extLst>
      <p:ext uri="{BB962C8B-B14F-4D97-AF65-F5344CB8AC3E}">
        <p14:creationId xmlns:p14="http://schemas.microsoft.com/office/powerpoint/2010/main" val="4008855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8894" y="471055"/>
            <a:ext cx="857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Palatino Linotype" panose="02040502050505030304" pitchFamily="18" charset="0"/>
              </a:rPr>
              <a:t>Water Harvesting</a:t>
            </a:r>
            <a:endParaRPr lang="en-US" sz="4400" b="1" dirty="0">
              <a:latin typeface="Palatino Linotype" panose="02040502050505030304" pitchFamily="18" charset="0"/>
            </a:endParaRPr>
          </a:p>
        </p:txBody>
      </p:sp>
      <p:pic>
        <p:nvPicPr>
          <p:cNvPr id="16386" name="Picture 2" descr="C:\Users\Brenda\Desktop\6-20-2017_Williams.Bil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879106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6248400"/>
            <a:ext cx="334831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500 Gallon Tank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4126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5835" y="412173"/>
            <a:ext cx="9052560" cy="12365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3000’ Gallon Rain Water Harvesting Units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fontAlgn="auto">
              <a:spcAft>
                <a:spcPts val="0"/>
              </a:spcAft>
            </a:pP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7410" name="Picture 2" descr="C:\Users\Brenda\Desktop\5-18-2017_Bewley.Robert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9906000" cy="759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6553200"/>
            <a:ext cx="32766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1200 Gallon tank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3990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renda\Desktop\5-18-2017_Bewley.Robert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4"/>
            <a:ext cx="9953625" cy="75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6553200"/>
            <a:ext cx="33528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1200 Gallon Tank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2933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5835" y="353291"/>
            <a:ext cx="9052560" cy="8659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fontAlgn="auto">
              <a:spcAft>
                <a:spcPts val="0"/>
              </a:spcAft>
            </a:pP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9458" name="Picture 2" descr="C:\Users\Brenda\Desktop\6-14-2017_Edminston.Sandra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52400"/>
            <a:ext cx="99060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7995" y="6553200"/>
            <a:ext cx="32004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2825Gallon tank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4966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5835" y="228601"/>
            <a:ext cx="9052560" cy="990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fontAlgn="auto">
              <a:spcAft>
                <a:spcPts val="0"/>
              </a:spcAft>
            </a:pP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20482" name="Picture 2" descr="C:\Users\Brenda\Desktop\5-30-2017_Neubauer.Debra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0385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6387405"/>
            <a:ext cx="6324600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3-1600 Gallon Tanks plumbed together for potable in-home use system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2470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enda\Desktop\6-5-2017_Brown.Richard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52400"/>
            <a:ext cx="97536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6248400"/>
            <a:ext cx="5867400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Downspout Screen deflects roof debris from getting into tanks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9827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Brenda\Desktop\4-7-2017_Treadwell.Jim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8298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0" y="6553200"/>
            <a:ext cx="5867400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1600 Gallon tank with underground piping to indoor filtration system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1296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9906000" cy="6553200"/>
          </a:xfrm>
        </p:spPr>
        <p:txBody>
          <a:bodyPr>
            <a:noAutofit/>
          </a:bodyPr>
          <a:lstStyle/>
          <a:p>
            <a:pPr marL="18288" indent="0" algn="just">
              <a:lnSpc>
                <a:spcPct val="90000"/>
              </a:lnSpc>
              <a:buClr>
                <a:srgbClr val="C00000"/>
              </a:buClr>
              <a:buNone/>
            </a:pPr>
            <a:r>
              <a:rPr lang="en-US" sz="4000" b="1" dirty="0">
                <a:latin typeface="Palatino Linotype" panose="02040502050505030304" pitchFamily="18" charset="0"/>
              </a:rPr>
              <a:t>A referendum for the formation of the District was carried by popular vote of landowners, as provided in the New Mexico Soil &amp; Water Conservation District</a:t>
            </a:r>
            <a:r>
              <a:rPr lang="en-US" sz="4000" b="1" dirty="0" smtClean="0">
                <a:latin typeface="Palatino Linotype" panose="02040502050505030304" pitchFamily="18" charset="0"/>
              </a:rPr>
              <a:t> </a:t>
            </a:r>
            <a:r>
              <a:rPr lang="en-US" sz="4000" b="1" dirty="0">
                <a:latin typeface="Palatino Linotype" panose="02040502050505030304" pitchFamily="18" charset="0"/>
              </a:rPr>
              <a:t>Law.  </a:t>
            </a:r>
            <a:endParaRPr lang="en-US" sz="4000" b="1" dirty="0" smtClean="0">
              <a:latin typeface="Palatino Linotype" panose="02040502050505030304" pitchFamily="18" charset="0"/>
            </a:endParaRPr>
          </a:p>
          <a:p>
            <a:pPr marL="18288" indent="0" algn="just">
              <a:lnSpc>
                <a:spcPct val="90000"/>
              </a:lnSpc>
              <a:buClr>
                <a:srgbClr val="C00000"/>
              </a:buClr>
              <a:buNone/>
            </a:pPr>
            <a:endParaRPr lang="en-US" sz="4000" b="1" dirty="0">
              <a:latin typeface="Palatino Linotype" panose="02040502050505030304" pitchFamily="18" charset="0"/>
            </a:endParaRPr>
          </a:p>
          <a:p>
            <a:pPr marL="18288" indent="0" algn="just" eaLnBrk="1" hangingPunct="1">
              <a:lnSpc>
                <a:spcPct val="90000"/>
              </a:lnSpc>
              <a:buClr>
                <a:srgbClr val="C00000"/>
              </a:buClr>
              <a:buNone/>
            </a:pPr>
            <a:r>
              <a:rPr lang="en-US" sz="4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The Edgewood Soil &amp; Water Conservation District covers 487,535 acres in portions of southern Santa Fe, eastern Bernalillo, and northern Torrance counties.  </a:t>
            </a:r>
            <a:endParaRPr lang="en-US" sz="40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1"/>
            <a:ext cx="9220200" cy="83819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Organization of Edgewood SWCD</a:t>
            </a:r>
            <a:endParaRPr lang="en-US" sz="4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renda\Desktop\4-7-2017_Treadwell.Jim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9953624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6553200"/>
            <a:ext cx="5257800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Pressure tank UV disinfection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set-up for potable water use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2491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renda\Desktop\5-18-2017_Bewley.Robert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2400"/>
            <a:ext cx="9982200" cy="74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0" y="6240660"/>
            <a:ext cx="5867400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Additional Storage Tank – 3000 gallon above home for gravity flow landscape use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7320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95835" y="152400"/>
            <a:ext cx="9052560" cy="73531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21506" name="Picture 2" descr="C:\Users\Brenda\Desktop\6-6-2017_Murphy.Elain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" y="152400"/>
            <a:ext cx="1003023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06" y="6311205"/>
            <a:ext cx="5015115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Austrian Pine transplants for newly installed windbreak with drip irrigation system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5473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04825" y="2286000"/>
            <a:ext cx="8915400" cy="3352800"/>
          </a:xfrm>
          <a:prstGeom prst="rect">
            <a:avLst/>
          </a:prstGeom>
        </p:spPr>
        <p:txBody>
          <a:bodyPr/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algn="ctr" fontAlgn="auto">
              <a:buFont typeface="Wingdings" pitchFamily="2" charset="2"/>
              <a:buNone/>
            </a:pPr>
            <a:r>
              <a:rPr lang="en-US" sz="5400" b="1" dirty="0" smtClean="0">
                <a:latin typeface="+mj-lt"/>
                <a:ea typeface="MingLiU_HKSCS-ExtB" panose="02020500000000000000" pitchFamily="18" charset="-120"/>
              </a:rPr>
              <a:t>Watershed Health Program (forest thinning)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7915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9829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+mj-lt"/>
              </a:rPr>
              <a:t>The forest thinning program provides </a:t>
            </a:r>
            <a:r>
              <a:rPr lang="en-US" sz="4000" dirty="0">
                <a:latin typeface="+mj-lt"/>
              </a:rPr>
              <a:t>financial and technical assistance for watershed management focusing on </a:t>
            </a:r>
            <a:r>
              <a:rPr lang="en-US" sz="4000" dirty="0" smtClean="0">
                <a:latin typeface="+mj-lt"/>
              </a:rPr>
              <a:t>restoration </a:t>
            </a:r>
            <a:r>
              <a:rPr lang="en-US" sz="4000" dirty="0">
                <a:latin typeface="+mj-lt"/>
              </a:rPr>
              <a:t>projects on private </a:t>
            </a:r>
            <a:r>
              <a:rPr lang="en-US" sz="4000" dirty="0" smtClean="0">
                <a:latin typeface="+mj-lt"/>
              </a:rPr>
              <a:t>and </a:t>
            </a:r>
            <a:r>
              <a:rPr lang="en-US" sz="4000" dirty="0">
                <a:latin typeface="+mj-lt"/>
              </a:rPr>
              <a:t>state land. </a:t>
            </a:r>
            <a:endParaRPr lang="en-US" sz="4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4000" dirty="0" smtClean="0">
                <a:latin typeface="+mj-lt"/>
              </a:rPr>
              <a:t>These </a:t>
            </a:r>
            <a:r>
              <a:rPr lang="en-US" sz="4000" dirty="0">
                <a:latin typeface="+mj-lt"/>
              </a:rPr>
              <a:t>projects include: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latin typeface="+mj-lt"/>
              </a:rPr>
              <a:t>Forest Stand Improvement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latin typeface="+mj-lt"/>
              </a:rPr>
              <a:t>Defensible Space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latin typeface="+mj-lt"/>
              </a:rPr>
              <a:t>Brush Management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latin typeface="+mj-lt"/>
              </a:rPr>
              <a:t>Fire Breaks</a:t>
            </a:r>
          </a:p>
        </p:txBody>
      </p:sp>
    </p:spTree>
    <p:extLst>
      <p:ext uri="{BB962C8B-B14F-4D97-AF65-F5344CB8AC3E}">
        <p14:creationId xmlns:p14="http://schemas.microsoft.com/office/powerpoint/2010/main" val="111722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3692" y="1905000"/>
            <a:ext cx="868699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</a:pPr>
            <a:r>
              <a:rPr lang="en-US" sz="5400" b="1" dirty="0" smtClean="0">
                <a:latin typeface="+mj-lt"/>
              </a:rPr>
              <a:t>The next few slides</a:t>
            </a:r>
          </a:p>
          <a:p>
            <a:pPr algn="ctr" fontAlgn="auto">
              <a:spcAft>
                <a:spcPts val="0"/>
              </a:spcAft>
            </a:pPr>
            <a:r>
              <a:rPr lang="en-US" sz="5400" b="1" dirty="0">
                <a:latin typeface="+mj-lt"/>
              </a:rPr>
              <a:t>are before and </a:t>
            </a:r>
            <a:r>
              <a:rPr lang="en-US" sz="5400" b="1" dirty="0" smtClean="0">
                <a:latin typeface="+mj-lt"/>
              </a:rPr>
              <a:t>after photos</a:t>
            </a:r>
          </a:p>
          <a:p>
            <a:pPr lvl="0" algn="ctr" fontAlgn="auto">
              <a:spcAft>
                <a:spcPts val="0"/>
              </a:spcAft>
            </a:pPr>
            <a:r>
              <a:rPr lang="en-US" sz="5400" b="1" dirty="0" smtClean="0">
                <a:latin typeface="+mj-lt"/>
              </a:rPr>
              <a:t>of Thinning Projects. </a:t>
            </a:r>
          </a:p>
        </p:txBody>
      </p:sp>
    </p:spTree>
    <p:extLst>
      <p:ext uri="{BB962C8B-B14F-4D97-AF65-F5344CB8AC3E}">
        <p14:creationId xmlns:p14="http://schemas.microsoft.com/office/powerpoint/2010/main" val="2020939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5837" y="1707573"/>
            <a:ext cx="9466729" cy="4769427"/>
          </a:xfrm>
        </p:spPr>
        <p:txBody>
          <a:bodyPr/>
          <a:lstStyle/>
          <a:p>
            <a:pPr marL="137160" indent="0" algn="ctr" eaLnBrk="1" hangingPunct="1">
              <a:buNone/>
            </a:pPr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 </a:t>
            </a:r>
          </a:p>
          <a:p>
            <a:pPr eaLnBrk="1" hangingPunct="1"/>
            <a:endParaRPr lang="en-US" sz="2400" i="1" dirty="0" smtClean="0">
              <a:latin typeface="Pegasus" pitchFamily="2" charset="0"/>
            </a:endParaRPr>
          </a:p>
          <a:p>
            <a:pPr eaLnBrk="1" hangingPunct="1"/>
            <a:endParaRPr lang="en-US" sz="2400" i="1" dirty="0" smtClean="0">
              <a:latin typeface="Pegasus" pitchFamily="2" charset="0"/>
            </a:endParaRPr>
          </a:p>
          <a:p>
            <a:pPr eaLnBrk="1" hangingPunct="1"/>
            <a:endParaRPr lang="en-US" sz="2400" i="1" dirty="0" smtClean="0">
              <a:latin typeface="Pegasus" pitchFamily="2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400" i="1" dirty="0" smtClean="0">
              <a:latin typeface="Pegasus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5837" y="1707573"/>
            <a:ext cx="9466729" cy="4769427"/>
          </a:xfrm>
        </p:spPr>
        <p:txBody>
          <a:bodyPr/>
          <a:lstStyle/>
          <a:p>
            <a:pPr marL="137160" indent="0" algn="ctr" eaLnBrk="1" hangingPunct="1">
              <a:buNone/>
            </a:pPr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 </a:t>
            </a:r>
          </a:p>
          <a:p>
            <a:pPr eaLnBrk="1" hangingPunct="1"/>
            <a:endParaRPr lang="en-US" sz="2400" i="1" dirty="0" smtClean="0">
              <a:latin typeface="Pegasus" pitchFamily="2" charset="0"/>
            </a:endParaRPr>
          </a:p>
          <a:p>
            <a:pPr eaLnBrk="1" hangingPunct="1"/>
            <a:endParaRPr lang="en-US" sz="2400" i="1" dirty="0" smtClean="0">
              <a:latin typeface="Pegasus" pitchFamily="2" charset="0"/>
            </a:endParaRPr>
          </a:p>
          <a:p>
            <a:pPr eaLnBrk="1" hangingPunct="1"/>
            <a:endParaRPr lang="en-US" sz="2400" i="1" dirty="0" smtClean="0">
              <a:latin typeface="Pegasus" pitchFamily="2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400" i="1" dirty="0" smtClean="0">
              <a:latin typeface="Pegasus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844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515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27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139746"/>
              </p:ext>
            </p:extLst>
          </p:nvPr>
        </p:nvGraphicFramePr>
        <p:xfrm>
          <a:off x="152400" y="1267320"/>
          <a:ext cx="9792742" cy="6276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3" name="Acrobat Document" r:id="rId3" imgW="9466560" imgH="7315200" progId="AcroExch.Document.11">
                  <p:embed/>
                </p:oleObj>
              </mc:Choice>
              <mc:Fallback>
                <p:oleObj name="Acrobat Document" r:id="rId3" imgW="9466560" imgH="73152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67320"/>
                        <a:ext cx="9792742" cy="6276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493061" y="413946"/>
            <a:ext cx="9269505" cy="769441"/>
          </a:xfrm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District Boundary Map</a:t>
            </a:r>
            <a:endParaRPr lang="en-US" sz="4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5294" y="3591793"/>
            <a:ext cx="147917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+mj-lt"/>
              </a:rPr>
              <a:t>EDGEWOOD</a:t>
            </a:r>
            <a:endParaRPr lang="en-GB" sz="12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4882" y="2237510"/>
            <a:ext cx="162709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+mj-lt"/>
              </a:rPr>
              <a:t>CEDAR GROVE</a:t>
            </a:r>
            <a:endParaRPr lang="en-GB" sz="12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4408483"/>
            <a:ext cx="147917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+mj-lt"/>
              </a:rPr>
              <a:t>MORIARTY</a:t>
            </a:r>
            <a:endParaRPr lang="en-GB" sz="1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9482" y="2237510"/>
            <a:ext cx="11833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+mj-lt"/>
              </a:rPr>
              <a:t>STANLEY</a:t>
            </a:r>
            <a:endParaRPr lang="en-GB" sz="12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0330" y="4244601"/>
            <a:ext cx="13805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+mj-lt"/>
              </a:rPr>
              <a:t>CLINES CORNERS</a:t>
            </a:r>
            <a:endParaRPr lang="en-GB" sz="12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894" y="5181600"/>
            <a:ext cx="138056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+mj-lt"/>
              </a:rPr>
              <a:t>CHILILI LAND GRANT</a:t>
            </a:r>
            <a:endParaRPr lang="en-GB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27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522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309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47736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Palatino Linotype" panose="02040502050505030304" pitchFamily="18" charset="0"/>
              </a:rPr>
              <a:t>Dog Head </a:t>
            </a:r>
            <a:r>
              <a:rPr lang="en-US" sz="6000" b="1" dirty="0" smtClean="0">
                <a:latin typeface="Palatino Linotype" panose="02040502050505030304" pitchFamily="18" charset="0"/>
              </a:rPr>
              <a:t>Fire</a:t>
            </a:r>
          </a:p>
          <a:p>
            <a:pPr algn="ctr"/>
            <a:r>
              <a:rPr lang="en-US" sz="6000" b="1" dirty="0" smtClean="0">
                <a:latin typeface="Palatino Linotype" panose="02040502050505030304" pitchFamily="18" charset="0"/>
              </a:rPr>
              <a:t>Restoration </a:t>
            </a:r>
            <a:r>
              <a:rPr lang="en-US" sz="6000" b="1" dirty="0">
                <a:latin typeface="Palatino Linotype" panose="02040502050505030304" pitchFamily="18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426876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5265"/>
            <a:ext cx="9250270" cy="803490"/>
          </a:xfrm>
        </p:spPr>
        <p:txBody>
          <a:bodyPr/>
          <a:lstStyle/>
          <a:p>
            <a:r>
              <a:rPr lang="en-US" sz="5000" dirty="0"/>
              <a:t>Dog Head </a:t>
            </a:r>
            <a:r>
              <a:rPr lang="en-US" sz="5000" dirty="0" smtClean="0"/>
              <a:t>Fire ~ June </a:t>
            </a:r>
            <a:r>
              <a:rPr lang="en-US" sz="5000" dirty="0" smtClean="0"/>
              <a:t>2017</a:t>
            </a:r>
            <a:endParaRPr lang="en-US" sz="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06661" y="1813071"/>
            <a:ext cx="8164232" cy="5134985"/>
          </a:xfrm>
        </p:spPr>
        <p:txBody>
          <a:bodyPr/>
          <a:lstStyle/>
          <a:p>
            <a:pPr marL="18288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0500" y="1174172"/>
            <a:ext cx="9753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+mn-lt"/>
              </a:rPr>
              <a:t>A total of 17,912 acres burned in this </a:t>
            </a:r>
            <a:r>
              <a:rPr lang="en-US" sz="4000" dirty="0" smtClean="0">
                <a:latin typeface="+mn-lt"/>
              </a:rPr>
              <a:t>fire.</a:t>
            </a:r>
            <a:r>
              <a:rPr lang="en-US" sz="4000" dirty="0">
                <a:latin typeface="+mn-lt"/>
              </a:rPr>
              <a:t/>
            </a:r>
            <a:br>
              <a:rPr lang="en-US" sz="4000" dirty="0">
                <a:latin typeface="+mn-lt"/>
              </a:rPr>
            </a:br>
            <a:r>
              <a:rPr lang="en-US" sz="1200" dirty="0">
                <a:latin typeface="+mn-lt"/>
              </a:rPr>
              <a:t/>
            </a:r>
            <a:br>
              <a:rPr lang="en-US" sz="1200" dirty="0">
                <a:latin typeface="+mn-lt"/>
              </a:rPr>
            </a:br>
            <a:r>
              <a:rPr lang="en-US" sz="1200" dirty="0" smtClean="0">
                <a:latin typeface="+mn-lt"/>
              </a:rPr>
              <a:t>          </a:t>
            </a:r>
            <a:r>
              <a:rPr lang="en-US" sz="4000" dirty="0" smtClean="0">
                <a:latin typeface="+mn-lt"/>
              </a:rPr>
              <a:t>10,773 </a:t>
            </a:r>
            <a:r>
              <a:rPr lang="en-US" sz="4000" dirty="0">
                <a:latin typeface="+mn-lt"/>
              </a:rPr>
              <a:t>acres – Chilili Land Grant</a:t>
            </a:r>
            <a:br>
              <a:rPr lang="en-US" sz="4000" dirty="0">
                <a:latin typeface="+mn-lt"/>
              </a:rPr>
            </a:br>
            <a:r>
              <a:rPr lang="en-US" sz="1200" dirty="0">
                <a:latin typeface="+mn-lt"/>
              </a:rPr>
              <a:t/>
            </a:r>
            <a:br>
              <a:rPr lang="en-US" sz="1200" dirty="0">
                <a:latin typeface="+mn-lt"/>
              </a:rPr>
            </a:br>
            <a:r>
              <a:rPr lang="en-US" sz="1200" dirty="0" smtClean="0">
                <a:latin typeface="+mn-lt"/>
              </a:rPr>
              <a:t>               </a:t>
            </a:r>
            <a:r>
              <a:rPr lang="en-US" sz="4000" dirty="0" smtClean="0">
                <a:latin typeface="+mn-lt"/>
              </a:rPr>
              <a:t>6,600 </a:t>
            </a:r>
            <a:r>
              <a:rPr lang="en-US" sz="4000" dirty="0">
                <a:latin typeface="+mn-lt"/>
              </a:rPr>
              <a:t>acres – US Forest Service</a:t>
            </a:r>
            <a:br>
              <a:rPr lang="en-US" sz="4000" dirty="0">
                <a:latin typeface="+mn-lt"/>
              </a:rPr>
            </a:br>
            <a:r>
              <a:rPr lang="en-US" sz="1200" dirty="0">
                <a:latin typeface="+mn-lt"/>
              </a:rPr>
              <a:t/>
            </a:r>
            <a:br>
              <a:rPr lang="en-US" sz="1200" dirty="0">
                <a:latin typeface="+mn-lt"/>
              </a:rPr>
            </a:br>
            <a:r>
              <a:rPr lang="en-US" sz="1200" dirty="0" smtClean="0">
                <a:latin typeface="+mn-lt"/>
              </a:rPr>
              <a:t>                        </a:t>
            </a:r>
            <a:r>
              <a:rPr lang="en-US" sz="4000" dirty="0" smtClean="0">
                <a:latin typeface="+mn-lt"/>
              </a:rPr>
              <a:t>436 </a:t>
            </a:r>
            <a:r>
              <a:rPr lang="en-US" sz="4000" dirty="0">
                <a:latin typeface="+mn-lt"/>
              </a:rPr>
              <a:t>acres </a:t>
            </a:r>
            <a:r>
              <a:rPr lang="en-US" sz="4000" dirty="0"/>
              <a:t>–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smtClean="0">
                <a:latin typeface="+mn-lt"/>
              </a:rPr>
              <a:t>Private Lands</a:t>
            </a:r>
            <a:r>
              <a:rPr lang="en-US" sz="4000" dirty="0">
                <a:latin typeface="+mn-lt"/>
              </a:rPr>
              <a:t/>
            </a:r>
            <a:br>
              <a:rPr lang="en-US" sz="4000" dirty="0">
                <a:latin typeface="+mn-lt"/>
              </a:rPr>
            </a:br>
            <a:r>
              <a:rPr lang="en-US" sz="1200" dirty="0">
                <a:latin typeface="+mn-lt"/>
              </a:rPr>
              <a:t/>
            </a:r>
            <a:br>
              <a:rPr lang="en-US" sz="1200" dirty="0">
                <a:latin typeface="+mn-lt"/>
              </a:rPr>
            </a:br>
            <a:r>
              <a:rPr lang="en-US" sz="4000" dirty="0">
                <a:latin typeface="+mn-lt"/>
              </a:rPr>
              <a:t>BLM, State of NM, and the Pueblo of Isleta each had burn areas of less than 100 acres</a:t>
            </a:r>
            <a:br>
              <a:rPr lang="en-US" sz="4000" dirty="0">
                <a:latin typeface="+mn-lt"/>
              </a:rPr>
            </a:br>
            <a:r>
              <a:rPr lang="en-US" sz="1200" dirty="0">
                <a:latin typeface="+mn-lt"/>
              </a:rPr>
              <a:t/>
            </a:r>
            <a:br>
              <a:rPr lang="en-US" sz="1200" dirty="0">
                <a:latin typeface="+mn-lt"/>
              </a:rPr>
            </a:br>
            <a:r>
              <a:rPr lang="en-US" sz="4000" dirty="0">
                <a:latin typeface="+mn-lt"/>
              </a:rPr>
              <a:t>56 Homes/structures lost</a:t>
            </a:r>
          </a:p>
        </p:txBody>
      </p:sp>
    </p:spTree>
    <p:extLst>
      <p:ext uri="{BB962C8B-B14F-4D97-AF65-F5344CB8AC3E}">
        <p14:creationId xmlns:p14="http://schemas.microsoft.com/office/powerpoint/2010/main" val="3295285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8" y="304800"/>
            <a:ext cx="9884962" cy="69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19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058400" cy="6400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6610171"/>
            <a:ext cx="9829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Dog Head Fire Public Meetings were held in Tijeras, Moriarty, Estancia and Torreon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3149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7626"/>
            <a:ext cx="10039350" cy="7743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4459" y="6705600"/>
            <a:ext cx="5983941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Defensible Space Treatment by ESWCD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                       HOME WAS SAVED!!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0850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96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81"/>
            <a:ext cx="9959788" cy="6513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749" y="6572071"/>
            <a:ext cx="9170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Although there was loss of properties, thankfully there were no lives lost! 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5943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2924" y="2057400"/>
            <a:ext cx="5264583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latin typeface="+mj-lt"/>
              </a:rPr>
              <a:t>Dog Head</a:t>
            </a:r>
          </a:p>
          <a:p>
            <a:pPr algn="ctr"/>
            <a:r>
              <a:rPr lang="en-US" sz="6000" b="1" dirty="0" smtClean="0">
                <a:latin typeface="+mj-lt"/>
              </a:rPr>
              <a:t>Post-Fire</a:t>
            </a:r>
          </a:p>
          <a:p>
            <a:pPr algn="ctr"/>
            <a:r>
              <a:rPr lang="en-US" sz="6000" b="1" dirty="0" smtClean="0">
                <a:latin typeface="+mj-lt"/>
              </a:rPr>
              <a:t>Rehabilitation</a:t>
            </a:r>
            <a:endParaRPr lang="en-US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6715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7224" y="1447800"/>
            <a:ext cx="9663953" cy="60198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David King ~ Chairman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Lewis Fisher ~ Vice-Chair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Bill King ~ Secretary / Treasurer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Mark Anaya ~ Member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Juan Sanchez ~ Member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Bill Williams ~ Member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Art </a:t>
            </a:r>
            <a:r>
              <a:rPr lang="en-US" sz="4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Swenka</a:t>
            </a:r>
            <a:r>
              <a:rPr lang="en-US" sz="4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~ Member</a:t>
            </a:r>
            <a:r>
              <a:rPr lang="en-US" sz="4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endParaRPr lang="en-US" sz="2600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0282" y="471054"/>
            <a:ext cx="8548408" cy="9005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1"/>
                </a:solidFill>
                <a:effectLst/>
                <a:latin typeface="Palatino Linotype" panose="02040502050505030304" pitchFamily="18" charset="0"/>
              </a:rPr>
              <a:t>Board </a:t>
            </a:r>
            <a:r>
              <a:rPr lang="en-US" sz="5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</a:rPr>
              <a:t>Members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5327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3158"/>
            <a:ext cx="9906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Post-fire rehabilitation  is necessary to </a:t>
            </a:r>
            <a:r>
              <a:rPr lang="en-US" sz="4400" dirty="0" smtClean="0">
                <a:latin typeface="+mj-lt"/>
              </a:rPr>
              <a:t>   re-establish </a:t>
            </a:r>
            <a:r>
              <a:rPr lang="en-US" sz="4400" dirty="0">
                <a:latin typeface="+mj-lt"/>
              </a:rPr>
              <a:t>structure and function, and protect and restore critical habitat, riparian </a:t>
            </a:r>
            <a:r>
              <a:rPr lang="en-US" sz="4400" dirty="0" smtClean="0">
                <a:latin typeface="+mj-lt"/>
              </a:rPr>
              <a:t>areas and watersheds.</a:t>
            </a:r>
            <a:r>
              <a:rPr lang="en-US" sz="4400" dirty="0">
                <a:latin typeface="+mj-lt"/>
              </a:rPr>
              <a:t/>
            </a:r>
            <a:br>
              <a:rPr lang="en-US" sz="4400" dirty="0">
                <a:latin typeface="+mj-lt"/>
              </a:rPr>
            </a:br>
            <a:r>
              <a:rPr lang="en-US" sz="4400" dirty="0">
                <a:latin typeface="+mj-lt"/>
              </a:rPr>
              <a:t/>
            </a:r>
            <a:br>
              <a:rPr lang="en-US" sz="4400" dirty="0">
                <a:latin typeface="+mj-lt"/>
              </a:rPr>
            </a:br>
            <a:r>
              <a:rPr lang="en-US" sz="4400" dirty="0">
                <a:latin typeface="+mj-lt"/>
              </a:rPr>
              <a:t>Some practices include: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latin typeface="+mj-lt"/>
              </a:rPr>
              <a:t>	Erosion Control Structures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latin typeface="+mj-lt"/>
              </a:rPr>
              <a:t>	Tree Felling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latin typeface="+mj-lt"/>
              </a:rPr>
              <a:t>	Mastication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latin typeface="+mj-lt"/>
              </a:rPr>
              <a:t>	Reseeding</a:t>
            </a:r>
          </a:p>
        </p:txBody>
      </p:sp>
    </p:spTree>
    <p:extLst>
      <p:ext uri="{BB962C8B-B14F-4D97-AF65-F5344CB8AC3E}">
        <p14:creationId xmlns:p14="http://schemas.microsoft.com/office/powerpoint/2010/main" val="2825709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152401" y="58882"/>
            <a:ext cx="9601200" cy="7180118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fontAlgn="auto">
              <a:buNone/>
            </a:pPr>
            <a:r>
              <a:rPr lang="en-US" sz="4300" dirty="0" smtClean="0">
                <a:effectLst/>
              </a:rPr>
              <a:t>The Edgewood SWCD Staff and partners began the Dog Head Fire Rehabilitation Coordinated Group within 1 week of the fire.  Along with the Edgewood District, members </a:t>
            </a:r>
            <a:r>
              <a:rPr lang="en-US" sz="4300" dirty="0" smtClean="0">
                <a:effectLst/>
              </a:rPr>
              <a:t>included:</a:t>
            </a:r>
            <a:endParaRPr lang="en-US" sz="4300" dirty="0" smtClean="0">
              <a:effectLst/>
            </a:endParaRPr>
          </a:p>
          <a:p>
            <a:pPr marL="18288" indent="0" fontAlgn="auto">
              <a:buNone/>
            </a:pPr>
            <a:endParaRPr lang="en-US" sz="1400" dirty="0" smtClean="0">
              <a:effectLst/>
            </a:endParaRPr>
          </a:p>
          <a:p>
            <a:pPr fontAlgn="auto">
              <a:buFont typeface="Wingdings" panose="05000000000000000000" pitchFamily="2" charset="2"/>
              <a:buChar char="§"/>
            </a:pPr>
            <a:r>
              <a:rPr lang="en-US" sz="4300" dirty="0" smtClean="0">
                <a:effectLst/>
              </a:rPr>
              <a:t>Congressional Staff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en-US" sz="4300" dirty="0" smtClean="0">
                <a:effectLst/>
              </a:rPr>
              <a:t>Federal Agencies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en-US" sz="4300" dirty="0" smtClean="0">
                <a:effectLst/>
              </a:rPr>
              <a:t>State Agencies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en-US" sz="4300" dirty="0" smtClean="0">
                <a:effectLst/>
              </a:rPr>
              <a:t>County Agencies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en-US" sz="4300" dirty="0" smtClean="0">
                <a:effectLst/>
              </a:rPr>
              <a:t>Private Companies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en-US" sz="4300" dirty="0" smtClean="0">
                <a:effectLst/>
              </a:rPr>
              <a:t>Community Members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765497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76201" y="117763"/>
            <a:ext cx="9906000" cy="7121237"/>
          </a:xfrm>
          <a:prstGeom prst="rect">
            <a:avLst/>
          </a:prstGeom>
        </p:spPr>
        <p:txBody>
          <a:bodyPr anchor="t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dirty="0" smtClean="0">
                <a:effectLst/>
              </a:rPr>
              <a:t>Staff </a:t>
            </a:r>
            <a:r>
              <a:rPr lang="en-US" sz="4000" dirty="0" smtClean="0">
                <a:effectLst/>
              </a:rPr>
              <a:t>secured funding through the Emergency Watershed Protection Program (EWP) </a:t>
            </a:r>
            <a:r>
              <a:rPr lang="en-US" sz="4000" dirty="0" smtClean="0">
                <a:effectLst/>
              </a:rPr>
              <a:t>through NRCS </a:t>
            </a:r>
            <a:r>
              <a:rPr lang="en-US" sz="4000" dirty="0" smtClean="0">
                <a:effectLst/>
              </a:rPr>
              <a:t>for post fire restoration in the amount of $270,952.50.  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200" dirty="0" smtClean="0">
              <a:effectLst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dirty="0" smtClean="0">
                <a:effectLst/>
              </a:rPr>
              <a:t>Edgewood SWCD was responsible for a 25% match of $90,317.50.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200" dirty="0" smtClean="0">
              <a:effectLst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dirty="0" smtClean="0">
                <a:effectLst/>
              </a:rPr>
              <a:t>This provided funding for projects along Aceves Road and within the Chilili Land Grant.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130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76201" y="838200"/>
            <a:ext cx="9906000" cy="5715000"/>
          </a:xfrm>
          <a:prstGeom prst="rect">
            <a:avLst/>
          </a:prstGeom>
        </p:spPr>
        <p:txBody>
          <a:bodyPr anchor="t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effectLst/>
              </a:rPr>
              <a:t>The </a:t>
            </a:r>
            <a:r>
              <a:rPr lang="en-US" sz="4400" dirty="0">
                <a:effectLst/>
              </a:rPr>
              <a:t>Pueblo of </a:t>
            </a:r>
            <a:r>
              <a:rPr lang="en-US" sz="4400" dirty="0" smtClean="0">
                <a:effectLst/>
              </a:rPr>
              <a:t>Isleta, Chilili </a:t>
            </a:r>
            <a:r>
              <a:rPr lang="en-US" sz="4400" dirty="0">
                <a:effectLst/>
              </a:rPr>
              <a:t>Land Grant, </a:t>
            </a:r>
            <a:r>
              <a:rPr lang="en-US" sz="4400" dirty="0" smtClean="0">
                <a:effectLst/>
              </a:rPr>
              <a:t>the </a:t>
            </a:r>
            <a:r>
              <a:rPr lang="en-US" sz="4400" dirty="0" smtClean="0">
                <a:effectLst/>
              </a:rPr>
              <a:t>Army Corps of Engineers and a HESCO Rep. installed </a:t>
            </a:r>
            <a:r>
              <a:rPr lang="en-US" sz="4400" dirty="0" smtClean="0">
                <a:effectLst/>
              </a:rPr>
              <a:t>HESCO baskets to protect the bridge in Chilili.</a:t>
            </a:r>
          </a:p>
          <a:p>
            <a:pPr marL="384048" lvl="1" indent="0" fontAlgn="auto">
              <a:spcAft>
                <a:spcPts val="0"/>
              </a:spcAft>
              <a:buNone/>
            </a:pPr>
            <a:endParaRPr lang="en-US" sz="4400" dirty="0" smtClean="0">
              <a:effectLst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400" dirty="0" smtClean="0"/>
              <a:t>These </a:t>
            </a:r>
            <a:r>
              <a:rPr lang="en-US" sz="4400" dirty="0" smtClean="0"/>
              <a:t>are used for </a:t>
            </a:r>
            <a:r>
              <a:rPr lang="en-US" sz="4400" dirty="0"/>
              <a:t>emergency flood or long-term sustainability </a:t>
            </a:r>
            <a:r>
              <a:rPr lang="en-US" sz="4400" dirty="0" smtClean="0"/>
              <a:t>projects</a:t>
            </a:r>
            <a:r>
              <a:rPr lang="en-US" sz="4400" dirty="0" smtClean="0"/>
              <a:t>.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400" dirty="0" smtClean="0"/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800" dirty="0">
              <a:effectLst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8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4262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1" y="152400"/>
            <a:ext cx="9982199" cy="76009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807149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5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676400"/>
            <a:ext cx="8991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400" dirty="0">
                <a:latin typeface="+mj-lt"/>
              </a:rPr>
              <a:t>HESCO earth-filled barriers have a significant advantage over traditional sandbags, in terms of speed and structural integrity, time and labor requirement for installation.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586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8600"/>
            <a:ext cx="93345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dirty="0">
                <a:latin typeface="+mj-lt"/>
              </a:rPr>
              <a:t>Vulcan Material Company donated 769.90 tons of sand for the </a:t>
            </a:r>
            <a:r>
              <a:rPr lang="en-US" sz="4000" dirty="0" err="1">
                <a:latin typeface="+mj-lt"/>
              </a:rPr>
              <a:t>Hesco</a:t>
            </a:r>
            <a:r>
              <a:rPr lang="en-US" sz="4000" dirty="0">
                <a:latin typeface="+mj-lt"/>
              </a:rPr>
              <a:t> Basket Construction.  This totaled more </a:t>
            </a:r>
            <a:r>
              <a:rPr lang="en-US" sz="4000" dirty="0" smtClean="0">
                <a:latin typeface="+mj-lt"/>
              </a:rPr>
              <a:t>than </a:t>
            </a:r>
            <a:r>
              <a:rPr lang="en-US" sz="4000" dirty="0">
                <a:latin typeface="+mj-lt"/>
              </a:rPr>
              <a:t>$</a:t>
            </a:r>
            <a:r>
              <a:rPr lang="en-US" sz="4000" dirty="0" smtClean="0">
                <a:latin typeface="+mj-lt"/>
              </a:rPr>
              <a:t>21,000 in materials alone!</a:t>
            </a:r>
            <a:endParaRPr lang="en-US" sz="4000" dirty="0">
              <a:latin typeface="+mj-lt"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4000" dirty="0" smtClean="0">
              <a:latin typeface="+mj-lt"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4000" dirty="0" smtClean="0">
              <a:latin typeface="+mj-lt"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4000" dirty="0">
              <a:latin typeface="+mj-lt"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4000" dirty="0" smtClean="0">
              <a:latin typeface="+mj-lt"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4000" dirty="0">
              <a:latin typeface="+mj-lt"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j-lt"/>
              </a:rPr>
              <a:t>Nu-Star </a:t>
            </a:r>
            <a:r>
              <a:rPr lang="en-US" sz="4000" dirty="0">
                <a:latin typeface="+mj-lt"/>
              </a:rPr>
              <a:t>Pipeline </a:t>
            </a:r>
            <a:r>
              <a:rPr lang="en-US" sz="4000" dirty="0" smtClean="0">
                <a:latin typeface="+mj-lt"/>
              </a:rPr>
              <a:t>provided match-funding </a:t>
            </a:r>
            <a:r>
              <a:rPr lang="en-US" sz="4000" dirty="0">
                <a:latin typeface="+mj-lt"/>
              </a:rPr>
              <a:t>for the projects along the pipeline above Chilili Land Grant.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3421" y="2895600"/>
            <a:ext cx="5895975" cy="266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67" y="3010825"/>
            <a:ext cx="5685281" cy="243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581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76201" y="685800"/>
            <a:ext cx="9906000" cy="7010400"/>
          </a:xfrm>
          <a:prstGeom prst="rect">
            <a:avLst/>
          </a:prstGeom>
        </p:spPr>
        <p:txBody>
          <a:bodyPr anchor="t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Wingdings" panose="05000000000000000000" pitchFamily="2" charset="2"/>
              <a:buChar char="§"/>
            </a:pPr>
            <a:r>
              <a:rPr lang="en-US" sz="4400" dirty="0" smtClean="0">
                <a:effectLst/>
              </a:rPr>
              <a:t>Edgewood SWCD provided Cost-Share Assistance to area residents who </a:t>
            </a:r>
            <a:r>
              <a:rPr lang="en-US" sz="4400" dirty="0" smtClean="0">
                <a:effectLst/>
              </a:rPr>
              <a:t>did </a:t>
            </a:r>
            <a:r>
              <a:rPr lang="en-US" sz="4400" dirty="0" smtClean="0">
                <a:effectLst/>
              </a:rPr>
              <a:t>not qualify for EWP Funding.  </a:t>
            </a:r>
          </a:p>
          <a:p>
            <a:pPr fontAlgn="auto">
              <a:buFont typeface="Wingdings" panose="05000000000000000000" pitchFamily="2" charset="2"/>
              <a:buChar char="§"/>
            </a:pPr>
            <a:endParaRPr lang="en-US" sz="4400" dirty="0" smtClean="0">
              <a:effectLst/>
            </a:endParaRPr>
          </a:p>
          <a:p>
            <a:pPr fontAlgn="auto">
              <a:buFont typeface="Wingdings" panose="05000000000000000000" pitchFamily="2" charset="2"/>
              <a:buChar char="§"/>
            </a:pPr>
            <a:r>
              <a:rPr lang="en-US" sz="4400" dirty="0" smtClean="0">
                <a:effectLst/>
              </a:rPr>
              <a:t>This local funding provided a maximum reimbursement of $</a:t>
            </a:r>
            <a:r>
              <a:rPr lang="en-US" sz="4400" dirty="0" smtClean="0">
                <a:effectLst/>
              </a:rPr>
              <a:t>4500.</a:t>
            </a:r>
            <a:endParaRPr lang="en-US" sz="4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6000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1"/>
            <a:ext cx="960120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buFont typeface="Wingdings" panose="05000000000000000000" pitchFamily="2" charset="2"/>
              <a:buChar char="§"/>
            </a:pPr>
            <a:r>
              <a:rPr lang="en-US" sz="4800" dirty="0">
                <a:latin typeface="+mj-lt"/>
              </a:rPr>
              <a:t>Projects </a:t>
            </a:r>
            <a:r>
              <a:rPr lang="en-US" sz="4800" dirty="0" smtClean="0">
                <a:latin typeface="+mj-lt"/>
              </a:rPr>
              <a:t>which were </a:t>
            </a:r>
            <a:r>
              <a:rPr lang="en-US" sz="4800" dirty="0">
                <a:latin typeface="+mj-lt"/>
              </a:rPr>
              <a:t>completed </a:t>
            </a:r>
            <a:r>
              <a:rPr lang="en-US" sz="4800" dirty="0" smtClean="0">
                <a:latin typeface="+mj-lt"/>
              </a:rPr>
              <a:t>include:</a:t>
            </a:r>
            <a:endParaRPr lang="en-US" sz="4800" dirty="0">
              <a:latin typeface="+mj-lt"/>
            </a:endParaRPr>
          </a:p>
          <a:p>
            <a:pPr fontAlgn="auto">
              <a:buFont typeface="Wingdings" panose="05000000000000000000" pitchFamily="2" charset="2"/>
              <a:buChar char="§"/>
            </a:pPr>
            <a:endParaRPr lang="en-US" sz="1600" dirty="0">
              <a:latin typeface="+mj-lt"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 smtClean="0">
                <a:latin typeface="+mj-lt"/>
              </a:rPr>
              <a:t>Mastication</a:t>
            </a:r>
            <a:endParaRPr lang="en-US" sz="4800" dirty="0">
              <a:latin typeface="+mj-lt"/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latin typeface="+mj-lt"/>
              </a:rPr>
              <a:t>Tree Felling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latin typeface="+mj-lt"/>
              </a:rPr>
              <a:t>Erosion Control Structures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latin typeface="+mj-lt"/>
              </a:rPr>
              <a:t>Re-seeding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latin typeface="+mj-lt"/>
              </a:rPr>
              <a:t>Re-building of burned fence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latin typeface="+mj-lt"/>
              </a:rPr>
              <a:t>Chipping of downed wood cut by fire-fighters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7316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5" y="533400"/>
            <a:ext cx="9753600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5400" b="1" dirty="0" smtClean="0">
                <a:latin typeface="Palatino Linotype" panose="02040502050505030304" pitchFamily="18" charset="0"/>
              </a:rPr>
              <a:t>Staff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4000" b="1" dirty="0">
              <a:latin typeface="Palatino Linotype" panose="0204050205050503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4400" dirty="0">
                <a:latin typeface="Palatino Linotype" panose="02040502050505030304" pitchFamily="18" charset="0"/>
              </a:rPr>
              <a:t>Brenda Smythe </a:t>
            </a:r>
            <a:r>
              <a:rPr lang="en-US" sz="4400" dirty="0" smtClean="0">
                <a:latin typeface="Palatino Linotype" panose="02040502050505030304" pitchFamily="18" charset="0"/>
              </a:rPr>
              <a:t>~ </a:t>
            </a:r>
            <a:r>
              <a:rPr lang="en-US" sz="4400" dirty="0">
                <a:latin typeface="Palatino Linotype" panose="02040502050505030304" pitchFamily="18" charset="0"/>
              </a:rPr>
              <a:t>District Manager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4400" dirty="0">
                <a:latin typeface="Palatino Linotype" panose="02040502050505030304" pitchFamily="18" charset="0"/>
              </a:rPr>
              <a:t>Kelly Smith </a:t>
            </a:r>
            <a:r>
              <a:rPr lang="en-US" sz="4400" dirty="0" smtClean="0">
                <a:latin typeface="Palatino Linotype" panose="02040502050505030304" pitchFamily="18" charset="0"/>
              </a:rPr>
              <a:t>~ </a:t>
            </a:r>
            <a:r>
              <a:rPr lang="en-US" sz="4400" dirty="0">
                <a:latin typeface="Palatino Linotype" panose="02040502050505030304" pitchFamily="18" charset="0"/>
              </a:rPr>
              <a:t>Technician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4400" dirty="0" err="1">
                <a:latin typeface="Palatino Linotype" panose="02040502050505030304" pitchFamily="18" charset="0"/>
              </a:rPr>
              <a:t>Karlyn</a:t>
            </a:r>
            <a:r>
              <a:rPr lang="en-US" sz="4400" dirty="0">
                <a:latin typeface="Palatino Linotype" panose="02040502050505030304" pitchFamily="18" charset="0"/>
              </a:rPr>
              <a:t> Bates </a:t>
            </a:r>
            <a:r>
              <a:rPr lang="en-US" sz="4400" dirty="0" smtClean="0">
                <a:latin typeface="Palatino Linotype" panose="02040502050505030304" pitchFamily="18" charset="0"/>
              </a:rPr>
              <a:t>~ </a:t>
            </a:r>
            <a:r>
              <a:rPr lang="en-US" sz="4400" dirty="0">
                <a:latin typeface="Palatino Linotype" panose="02040502050505030304" pitchFamily="18" charset="0"/>
              </a:rPr>
              <a:t>Admin. Assistant</a:t>
            </a:r>
          </a:p>
          <a:p>
            <a:pPr algn="ctr">
              <a:lnSpc>
                <a:spcPct val="80000"/>
              </a:lnSpc>
              <a:buNone/>
            </a:pPr>
            <a:endParaRPr lang="en-US" sz="4000" dirty="0">
              <a:latin typeface="Palatino Linotype" panose="02040502050505030304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5400" b="1" dirty="0">
                <a:latin typeface="Palatino Linotype" panose="02040502050505030304" pitchFamily="18" charset="0"/>
              </a:rPr>
              <a:t>Contract </a:t>
            </a:r>
            <a:r>
              <a:rPr lang="en-US" sz="5400" b="1" dirty="0" smtClean="0">
                <a:latin typeface="Palatino Linotype" panose="02040502050505030304" pitchFamily="18" charset="0"/>
              </a:rPr>
              <a:t>Staff</a:t>
            </a:r>
          </a:p>
          <a:p>
            <a:pPr algn="ctr">
              <a:lnSpc>
                <a:spcPct val="80000"/>
              </a:lnSpc>
              <a:buNone/>
            </a:pPr>
            <a:endParaRPr lang="en-US" sz="4000" b="1" dirty="0">
              <a:latin typeface="Palatino Linotype" panose="02040502050505030304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4400" dirty="0">
                <a:latin typeface="Palatino Linotype" panose="02040502050505030304" pitchFamily="18" charset="0"/>
              </a:rPr>
              <a:t>Ben Montoya ~</a:t>
            </a:r>
            <a:r>
              <a:rPr lang="en-US" sz="4400" dirty="0" smtClean="0">
                <a:latin typeface="Palatino Linotype" panose="02040502050505030304" pitchFamily="18" charset="0"/>
              </a:rPr>
              <a:t> </a:t>
            </a:r>
            <a:r>
              <a:rPr lang="en-US" sz="4400" dirty="0">
                <a:latin typeface="Palatino Linotype" panose="02040502050505030304" pitchFamily="18" charset="0"/>
              </a:rPr>
              <a:t>Internal Auditor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4400" dirty="0">
                <a:latin typeface="Palatino Linotype" panose="02040502050505030304" pitchFamily="18" charset="0"/>
              </a:rPr>
              <a:t>Jim Frost </a:t>
            </a:r>
            <a:r>
              <a:rPr lang="en-US" sz="4400" dirty="0" smtClean="0">
                <a:latin typeface="Palatino Linotype" panose="02040502050505030304" pitchFamily="18" charset="0"/>
              </a:rPr>
              <a:t>~ </a:t>
            </a:r>
            <a:r>
              <a:rPr lang="en-US" sz="4400" dirty="0">
                <a:latin typeface="Palatino Linotype" panose="02040502050505030304" pitchFamily="18" charset="0"/>
              </a:rPr>
              <a:t>Grass Drill </a:t>
            </a:r>
            <a:r>
              <a:rPr lang="en-US" sz="4400" dirty="0" smtClean="0">
                <a:latin typeface="Palatino Linotype" panose="02040502050505030304" pitchFamily="18" charset="0"/>
              </a:rPr>
              <a:t>Operator</a:t>
            </a:r>
          </a:p>
        </p:txBody>
      </p:sp>
    </p:spTree>
    <p:extLst>
      <p:ext uri="{BB962C8B-B14F-4D97-AF65-F5344CB8AC3E}">
        <p14:creationId xmlns:p14="http://schemas.microsoft.com/office/powerpoint/2010/main" val="2701641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131"/>
            <a:ext cx="10058400" cy="735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0" y="6705600"/>
            <a:ext cx="4343400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Mastication of Burned Trees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7112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4459" y="6705600"/>
            <a:ext cx="5983941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Pit Tank with Silt Fence to collect debris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296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" y="76200"/>
            <a:ext cx="100584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400800"/>
            <a:ext cx="8875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Staff is working to secure funds for future erosion issues.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5734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" y="381000"/>
            <a:ext cx="9829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+mj-lt"/>
              </a:rPr>
              <a:t>A total of $494,893.32</a:t>
            </a:r>
          </a:p>
          <a:p>
            <a:pPr algn="ctr"/>
            <a:r>
              <a:rPr lang="en-US" sz="6000" dirty="0" smtClean="0">
                <a:latin typeface="+mj-lt"/>
              </a:rPr>
              <a:t>was allocated to the</a:t>
            </a:r>
          </a:p>
          <a:p>
            <a:pPr algn="ctr"/>
            <a:r>
              <a:rPr lang="en-US" sz="6000" dirty="0" smtClean="0">
                <a:latin typeface="+mj-lt"/>
              </a:rPr>
              <a:t>Dog Head Fire Rehabilitation through the</a:t>
            </a:r>
          </a:p>
          <a:p>
            <a:pPr algn="ctr"/>
            <a:r>
              <a:rPr lang="en-US" sz="6000" dirty="0" smtClean="0">
                <a:latin typeface="+mj-lt"/>
              </a:rPr>
              <a:t>Edgewood SWCD</a:t>
            </a:r>
          </a:p>
          <a:p>
            <a:pPr algn="ctr"/>
            <a:r>
              <a:rPr lang="en-US" sz="6000" dirty="0" smtClean="0">
                <a:latin typeface="+mj-lt"/>
              </a:rPr>
              <a:t>from Private, Local, State and Federal Funding.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3614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3497" y="1676400"/>
            <a:ext cx="9161033" cy="4191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4400" b="1" dirty="0" smtClean="0">
                <a:latin typeface="Palatino Linotype" panose="02040502050505030304" pitchFamily="18" charset="0"/>
              </a:rPr>
              <a:t/>
            </a:r>
            <a:br>
              <a:rPr lang="en-US" sz="4400" b="1" dirty="0" smtClean="0">
                <a:latin typeface="Palatino Linotype" panose="02040502050505030304" pitchFamily="18" charset="0"/>
              </a:rPr>
            </a:br>
            <a:r>
              <a:rPr lang="en-US" sz="24000" b="1" dirty="0" smtClean="0">
                <a:latin typeface="Palatino Linotype" panose="02040502050505030304" pitchFamily="18" charset="0"/>
              </a:rPr>
              <a:t>Additional</a:t>
            </a:r>
          </a:p>
          <a:p>
            <a:pPr algn="ctr" fontAlgn="auto">
              <a:spcAft>
                <a:spcPts val="0"/>
              </a:spcAft>
            </a:pPr>
            <a:r>
              <a:rPr lang="en-US" sz="24000" b="1" dirty="0" smtClean="0">
                <a:latin typeface="Palatino Linotype" panose="02040502050505030304" pitchFamily="18" charset="0"/>
              </a:rPr>
              <a:t>Edgewood</a:t>
            </a:r>
          </a:p>
          <a:p>
            <a:pPr algn="ctr" fontAlgn="auto">
              <a:spcAft>
                <a:spcPts val="0"/>
              </a:spcAft>
            </a:pPr>
            <a:r>
              <a:rPr lang="en-US" sz="24000" b="1" dirty="0" smtClean="0">
                <a:latin typeface="Palatino Linotype" panose="02040502050505030304" pitchFamily="18" charset="0"/>
              </a:rPr>
              <a:t>Soil &amp; Water</a:t>
            </a:r>
          </a:p>
          <a:p>
            <a:pPr algn="ctr" fontAlgn="auto">
              <a:spcAft>
                <a:spcPts val="0"/>
              </a:spcAft>
            </a:pPr>
            <a:r>
              <a:rPr lang="en-US" sz="24000" b="1" dirty="0" smtClean="0">
                <a:latin typeface="Palatino Linotype" panose="02040502050505030304" pitchFamily="18" charset="0"/>
              </a:rPr>
              <a:t>Conservation District</a:t>
            </a:r>
          </a:p>
          <a:p>
            <a:pPr algn="ctr" fontAlgn="auto">
              <a:spcAft>
                <a:spcPts val="0"/>
              </a:spcAft>
            </a:pPr>
            <a:r>
              <a:rPr lang="en-US" sz="24000" b="1" dirty="0" smtClean="0">
                <a:latin typeface="Palatino Linotype" panose="02040502050505030304" pitchFamily="18" charset="0"/>
              </a:rPr>
              <a:t>Programs Include:</a:t>
            </a:r>
            <a:endParaRPr lang="en-US" sz="24000" b="1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29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6" y="152401"/>
            <a:ext cx="9466729" cy="7391400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Tree &amp; Shrub </a:t>
            </a:r>
            <a:r>
              <a:rPr lang="en-US" sz="4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Sales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Noxious Weed Management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Native </a:t>
            </a:r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Grass &amp; Wildflower </a:t>
            </a:r>
            <a:r>
              <a:rPr lang="en-US" sz="4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Sales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b="1" dirty="0" smtClean="0">
                <a:latin typeface="Palatino Linotype" panose="02040502050505030304" pitchFamily="18" charset="0"/>
              </a:rPr>
              <a:t>Dog </a:t>
            </a:r>
            <a:r>
              <a:rPr lang="en-US" sz="4000" b="1" dirty="0">
                <a:latin typeface="Palatino Linotype" panose="02040502050505030304" pitchFamily="18" charset="0"/>
              </a:rPr>
              <a:t>Head (CFRP) Collaborative Forest Restoration Project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 smtClean="0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b="1" dirty="0" smtClean="0">
                <a:latin typeface="Palatino Linotype" panose="02040502050505030304" pitchFamily="18" charset="0"/>
              </a:rPr>
              <a:t>Assisting USFS with the Cibola 1985 </a:t>
            </a:r>
            <a:r>
              <a:rPr lang="en-US" sz="4000" b="1" dirty="0">
                <a:latin typeface="Palatino Linotype" panose="02040502050505030304" pitchFamily="18" charset="0"/>
              </a:rPr>
              <a:t>Forest </a:t>
            </a:r>
            <a:r>
              <a:rPr lang="en-US" sz="4000" b="1" dirty="0" smtClean="0">
                <a:latin typeface="Palatino Linotype" panose="02040502050505030304" pitchFamily="18" charset="0"/>
              </a:rPr>
              <a:t>Plan Revision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084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9753600" cy="531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600" dirty="0">
                <a:latin typeface="+mj-lt"/>
              </a:rPr>
              <a:t>The Edgewood SWCD Board is committed to ensuring staff has the most up-to-date information and trainings available that is beneficial to our landowners.  </a:t>
            </a:r>
          </a:p>
          <a:p>
            <a:endParaRPr lang="en-US" sz="4400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16391" name="Picture 7" descr="C:\Users\Brenda\AppData\Local\Microsoft\Windows\INetCache\IE\4NPV0B2E\12177985094_7b728bb22b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16506"/>
            <a:ext cx="8839200" cy="55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96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2457450"/>
            <a:ext cx="78082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latin typeface="+mj-lt"/>
              </a:rPr>
              <a:t>Staff trainings include:</a:t>
            </a:r>
          </a:p>
        </p:txBody>
      </p:sp>
    </p:spTree>
    <p:extLst>
      <p:ext uri="{BB962C8B-B14F-4D97-AF65-F5344CB8AC3E}">
        <p14:creationId xmlns:p14="http://schemas.microsoft.com/office/powerpoint/2010/main" val="1717390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99060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Governmental Budgeting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Forest </a:t>
            </a:r>
            <a:r>
              <a:rPr lang="en-US" sz="4000" dirty="0">
                <a:latin typeface="+mn-lt"/>
              </a:rPr>
              <a:t>Restoration </a:t>
            </a:r>
            <a:r>
              <a:rPr lang="en-US" sz="4000" dirty="0" smtClean="0">
                <a:latin typeface="+mn-lt"/>
              </a:rPr>
              <a:t>  </a:t>
            </a:r>
            <a:endParaRPr lang="en-US" sz="4000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>
                <a:latin typeface="+mn-lt"/>
              </a:rPr>
              <a:t>NM Organic Farming </a:t>
            </a:r>
            <a:endParaRPr lang="en-US" sz="4000" dirty="0" smtClean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Grant </a:t>
            </a:r>
            <a:r>
              <a:rPr lang="en-US" sz="4000" dirty="0">
                <a:latin typeface="+mn-lt"/>
              </a:rPr>
              <a:t>Writing </a:t>
            </a:r>
            <a:r>
              <a:rPr lang="en-US" sz="4000" dirty="0" smtClean="0">
                <a:latin typeface="+mn-lt"/>
              </a:rPr>
              <a:t> </a:t>
            </a:r>
            <a:endParaRPr lang="en-US" sz="4000" dirty="0" smtClean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Supervisor </a:t>
            </a:r>
            <a:r>
              <a:rPr lang="en-US" sz="4000" dirty="0" smtClean="0">
                <a:latin typeface="+mn-lt"/>
              </a:rPr>
              <a:t>Election  </a:t>
            </a:r>
            <a:endParaRPr lang="en-US" sz="4000" dirty="0" smtClean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Wildfire Preparedness </a:t>
            </a:r>
            <a:endParaRPr lang="en-US" sz="4000" dirty="0" smtClean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Public Pesticide </a:t>
            </a:r>
            <a:r>
              <a:rPr lang="en-US" sz="4000" dirty="0">
                <a:latin typeface="+mn-lt"/>
              </a:rPr>
              <a:t>Certification </a:t>
            </a:r>
            <a:endParaRPr lang="en-US" sz="4000" dirty="0" smtClean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Certified </a:t>
            </a:r>
            <a:r>
              <a:rPr lang="en-US" sz="4000" dirty="0" smtClean="0">
                <a:latin typeface="+mn-lt"/>
              </a:rPr>
              <a:t>Procurement Officer Certification </a:t>
            </a:r>
            <a:endParaRPr lang="en-US" sz="4000" dirty="0" smtClean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Rainwater Harvesting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Leadership Skills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+mn-lt"/>
              </a:rPr>
              <a:t>Conflict Management</a:t>
            </a:r>
            <a:r>
              <a:rPr lang="en-US" sz="3600" dirty="0" smtClean="0">
                <a:latin typeface="+mn-lt"/>
              </a:rPr>
              <a:t>          </a:t>
            </a:r>
            <a:endParaRPr lang="en-US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445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75" y="736431"/>
            <a:ext cx="975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+mj-lt"/>
              </a:rPr>
              <a:t>Partnerships</a:t>
            </a:r>
            <a:endParaRPr lang="en-US" sz="6000" dirty="0" smtClean="0">
              <a:latin typeface="+mj-lt"/>
            </a:endParaRPr>
          </a:p>
        </p:txBody>
      </p:sp>
      <p:pic>
        <p:nvPicPr>
          <p:cNvPr id="17410" name="Picture 2" descr="C:\Users\Brenda\AppData\Local\Microsoft\Windows\INetCache\IE\7R08Q4OP\internet-business-partnershi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2" y="1905000"/>
            <a:ext cx="77565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28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371600"/>
            <a:ext cx="7848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+mj-lt"/>
              </a:rPr>
              <a:t>The Board of Supervisors</a:t>
            </a:r>
          </a:p>
          <a:p>
            <a:pPr algn="ctr"/>
            <a:r>
              <a:rPr lang="en-US" sz="4800" dirty="0" smtClean="0">
                <a:latin typeface="+mj-lt"/>
              </a:rPr>
              <a:t>meet the first Thursday</a:t>
            </a:r>
          </a:p>
          <a:p>
            <a:pPr algn="ctr"/>
            <a:r>
              <a:rPr lang="en-US" sz="4800" dirty="0" smtClean="0">
                <a:latin typeface="+mj-lt"/>
              </a:rPr>
              <a:t>of each month at</a:t>
            </a:r>
          </a:p>
          <a:p>
            <a:pPr algn="ctr"/>
            <a:r>
              <a:rPr lang="en-US" sz="4800" dirty="0" smtClean="0">
                <a:latin typeface="+mj-lt"/>
              </a:rPr>
              <a:t>10:00 AM.</a:t>
            </a:r>
          </a:p>
          <a:p>
            <a:pPr algn="ctr"/>
            <a:endParaRPr lang="en-US" sz="4800" dirty="0">
              <a:latin typeface="+mj-lt"/>
            </a:endParaRPr>
          </a:p>
          <a:p>
            <a:pPr algn="ctr"/>
            <a:r>
              <a:rPr lang="en-US" sz="4800" dirty="0" smtClean="0">
                <a:latin typeface="+mj-lt"/>
              </a:rPr>
              <a:t>The public is welcome and encouraged to attend!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7121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381000"/>
            <a:ext cx="10058400" cy="6096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37160" indent="0" algn="just" fontAlgn="auto">
              <a:lnSpc>
                <a:spcPct val="80000"/>
              </a:lnSpc>
              <a:buFont typeface="Wingdings" pitchFamily="2" charset="2"/>
              <a:buNone/>
            </a:pPr>
            <a:r>
              <a:rPr lang="en-US" sz="4800" dirty="0" smtClean="0">
                <a:latin typeface="+mj-lt"/>
              </a:rPr>
              <a:t>Edgewood SWCD is committed to our partners.</a:t>
            </a:r>
          </a:p>
          <a:p>
            <a:pPr marL="137160" indent="0" algn="just" fontAlgn="auto">
              <a:lnSpc>
                <a:spcPct val="80000"/>
              </a:lnSpc>
              <a:buFont typeface="Wingdings" pitchFamily="2" charset="2"/>
              <a:buNone/>
            </a:pPr>
            <a:endParaRPr lang="en-US" sz="4800" dirty="0" smtClean="0">
              <a:latin typeface="+mj-lt"/>
            </a:endParaRPr>
          </a:p>
          <a:p>
            <a:pPr marL="137160" indent="0" algn="just" fontAlgn="auto">
              <a:lnSpc>
                <a:spcPct val="80000"/>
              </a:lnSpc>
              <a:buFont typeface="Wingdings" pitchFamily="2" charset="2"/>
              <a:buNone/>
            </a:pPr>
            <a:r>
              <a:rPr lang="en-US" sz="4800" dirty="0" smtClean="0">
                <a:latin typeface="+mj-lt"/>
              </a:rPr>
              <a:t>We have hosted several trainings and meetings that benefit our landowners in cooperation with neighboring Districts, state and federal partners, along with local organizations. </a:t>
            </a:r>
          </a:p>
          <a:p>
            <a:pPr marL="137160" indent="0" algn="just" fontAlgn="auto">
              <a:lnSpc>
                <a:spcPct val="80000"/>
              </a:lnSpc>
              <a:buFont typeface="Wingdings" pitchFamily="2" charset="2"/>
              <a:buNone/>
            </a:pPr>
            <a:endParaRPr lang="en-US" sz="4800" dirty="0">
              <a:latin typeface="+mj-lt"/>
            </a:endParaRPr>
          </a:p>
          <a:p>
            <a:pPr marL="137160" indent="0" algn="just" fontAlgn="auto">
              <a:lnSpc>
                <a:spcPct val="80000"/>
              </a:lnSpc>
              <a:buFont typeface="Wingdings" pitchFamily="2" charset="2"/>
              <a:buNone/>
            </a:pPr>
            <a:r>
              <a:rPr lang="en-US" sz="4800" dirty="0" smtClean="0">
                <a:latin typeface="+mj-lt"/>
              </a:rPr>
              <a:t>They include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281597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25" y="457200"/>
            <a:ext cx="9982200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Grant </a:t>
            </a:r>
            <a:r>
              <a:rPr lang="en-US" sz="4000" dirty="0">
                <a:latin typeface="+mj-lt"/>
              </a:rPr>
              <a:t>Writing </a:t>
            </a:r>
            <a:r>
              <a:rPr lang="en-US" sz="4000" dirty="0" smtClean="0">
                <a:latin typeface="+mj-lt"/>
              </a:rPr>
              <a:t>Training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New </a:t>
            </a:r>
            <a:r>
              <a:rPr lang="en-US" sz="4000" dirty="0">
                <a:latin typeface="+mj-lt"/>
              </a:rPr>
              <a:t>Mexico Coalition of Conservation </a:t>
            </a:r>
            <a:r>
              <a:rPr lang="en-US" sz="4000" dirty="0" smtClean="0">
                <a:latin typeface="+mj-lt"/>
              </a:rPr>
              <a:t>   </a:t>
            </a:r>
          </a:p>
          <a:p>
            <a:pPr lvl="1" fontAlgn="auto">
              <a:spcAft>
                <a:spcPts val="1200"/>
              </a:spcAft>
            </a:pPr>
            <a:r>
              <a:rPr lang="en-US" sz="4000" dirty="0">
                <a:latin typeface="+mj-lt"/>
              </a:rPr>
              <a:t> </a:t>
            </a:r>
            <a:r>
              <a:rPr lang="en-US" sz="4000" dirty="0" smtClean="0">
                <a:latin typeface="+mj-lt"/>
              </a:rPr>
              <a:t>      </a:t>
            </a:r>
            <a:r>
              <a:rPr lang="en-US" sz="4000" dirty="0" smtClean="0">
                <a:latin typeface="+mj-lt"/>
              </a:rPr>
              <a:t>    District’s </a:t>
            </a:r>
            <a:r>
              <a:rPr lang="en-US" sz="4000" dirty="0" smtClean="0">
                <a:latin typeface="+mj-lt"/>
              </a:rPr>
              <a:t>Annual </a:t>
            </a:r>
            <a:r>
              <a:rPr lang="en-US" sz="4000" dirty="0">
                <a:latin typeface="+mj-lt"/>
              </a:rPr>
              <a:t>Meeting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Post </a:t>
            </a:r>
            <a:r>
              <a:rPr lang="en-US" sz="4000" dirty="0">
                <a:latin typeface="+mj-lt"/>
              </a:rPr>
              <a:t>Dog Head Fire Restoration Meeting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Food </a:t>
            </a:r>
            <a:r>
              <a:rPr lang="en-US" sz="4000" dirty="0">
                <a:latin typeface="+mj-lt"/>
              </a:rPr>
              <a:t>Preserving Workshop</a:t>
            </a:r>
          </a:p>
          <a:p>
            <a:pPr lvl="1" fontAlgn="auto">
              <a:spcAft>
                <a:spcPts val="6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NM </a:t>
            </a:r>
            <a:r>
              <a:rPr lang="en-US" sz="4000" dirty="0">
                <a:latin typeface="+mj-lt"/>
              </a:rPr>
              <a:t>Department of Agriculture – </a:t>
            </a:r>
            <a:endParaRPr lang="en-US" sz="4000" dirty="0" smtClean="0">
              <a:latin typeface="+mj-lt"/>
            </a:endParaRPr>
          </a:p>
          <a:p>
            <a:pPr lvl="3" fontAlgn="auto">
              <a:spcAft>
                <a:spcPts val="600"/>
              </a:spcAft>
            </a:pPr>
            <a:r>
              <a:rPr lang="en-US" sz="4000" dirty="0" smtClean="0">
                <a:latin typeface="+mj-lt"/>
              </a:rPr>
              <a:t>    Election Training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5263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" y="76200"/>
            <a:ext cx="9953625" cy="740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4000" dirty="0">
                <a:latin typeface="+mj-lt"/>
              </a:rPr>
              <a:t>2</a:t>
            </a:r>
            <a:r>
              <a:rPr lang="en-US" sz="4000" baseline="30000" dirty="0">
                <a:latin typeface="+mj-lt"/>
              </a:rPr>
              <a:t>nd</a:t>
            </a:r>
            <a:r>
              <a:rPr lang="en-US" sz="4000" dirty="0">
                <a:latin typeface="+mj-lt"/>
              </a:rPr>
              <a:t> Annual Beekeeping </a:t>
            </a:r>
            <a:r>
              <a:rPr lang="en-US" sz="4000" dirty="0" smtClean="0">
                <a:latin typeface="+mj-lt"/>
              </a:rPr>
              <a:t>Workshop</a:t>
            </a:r>
          </a:p>
          <a:p>
            <a:pPr lvl="1" fontAlgn="auto">
              <a:spcAft>
                <a:spcPts val="600"/>
              </a:spcAft>
              <a:buFont typeface="Wingdings" pitchFamily="2" charset="2"/>
              <a:buChar char="§"/>
            </a:pPr>
            <a:endParaRPr lang="en-US" sz="2000" dirty="0">
              <a:latin typeface="+mj-lt"/>
            </a:endParaRPr>
          </a:p>
          <a:p>
            <a:pPr lvl="1" fontAlgn="auto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Natural </a:t>
            </a:r>
            <a:r>
              <a:rPr lang="en-US" sz="4000" dirty="0">
                <a:latin typeface="+mj-lt"/>
              </a:rPr>
              <a:t>Resources Conservation Service</a:t>
            </a:r>
          </a:p>
          <a:p>
            <a:pPr marL="749808" lvl="2" indent="0" fontAlgn="auto">
              <a:spcAft>
                <a:spcPts val="1200"/>
              </a:spcAft>
              <a:buNone/>
            </a:pPr>
            <a:r>
              <a:rPr lang="en-US" sz="4000" dirty="0">
                <a:latin typeface="+mj-lt"/>
              </a:rPr>
              <a:t>     </a:t>
            </a:r>
            <a:r>
              <a:rPr lang="en-US" sz="4000" dirty="0" smtClean="0">
                <a:latin typeface="+mj-lt"/>
              </a:rPr>
              <a:t>    Local </a:t>
            </a:r>
            <a:r>
              <a:rPr lang="en-US" sz="4000" dirty="0">
                <a:latin typeface="+mj-lt"/>
              </a:rPr>
              <a:t>Work Group Meeting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>
                <a:latin typeface="+mj-lt"/>
              </a:rPr>
              <a:t>Garden Club Meeting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Estancia </a:t>
            </a:r>
            <a:r>
              <a:rPr lang="en-US" sz="4000" dirty="0">
                <a:latin typeface="+mj-lt"/>
              </a:rPr>
              <a:t>Basin Water Planning Meetings</a:t>
            </a:r>
            <a:endParaRPr lang="en-US" sz="4000" b="1" dirty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NM </a:t>
            </a:r>
            <a:r>
              <a:rPr lang="en-US" sz="4000" dirty="0">
                <a:latin typeface="+mj-lt"/>
              </a:rPr>
              <a:t>Game &amp; Fish </a:t>
            </a:r>
            <a:r>
              <a:rPr lang="en-US" sz="4000" dirty="0" smtClean="0">
                <a:latin typeface="+mj-lt"/>
              </a:rPr>
              <a:t>Crane </a:t>
            </a:r>
            <a:r>
              <a:rPr lang="en-US" sz="4000" dirty="0">
                <a:latin typeface="+mj-lt"/>
              </a:rPr>
              <a:t>Check </a:t>
            </a:r>
            <a:r>
              <a:rPr lang="en-US" sz="4000" dirty="0" smtClean="0">
                <a:latin typeface="+mj-lt"/>
              </a:rPr>
              <a:t>Point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Native </a:t>
            </a:r>
            <a:r>
              <a:rPr lang="en-US" sz="4000" dirty="0">
                <a:latin typeface="+mj-lt"/>
              </a:rPr>
              <a:t>Seed Exchange </a:t>
            </a:r>
            <a:r>
              <a:rPr lang="en-US" sz="4000" dirty="0" smtClean="0">
                <a:latin typeface="+mj-lt"/>
              </a:rPr>
              <a:t>Workshops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4659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24" y="9525"/>
            <a:ext cx="993457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 Tri-County </a:t>
            </a:r>
            <a:r>
              <a:rPr lang="en-US" sz="4000" dirty="0">
                <a:latin typeface="+mj-lt"/>
              </a:rPr>
              <a:t>Herd Health </a:t>
            </a:r>
            <a:r>
              <a:rPr lang="en-US" sz="4000" dirty="0" smtClean="0">
                <a:latin typeface="+mj-lt"/>
              </a:rPr>
              <a:t>Symposium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>
                <a:latin typeface="+mj-lt"/>
              </a:rPr>
              <a:t>Cooperative Weed </a:t>
            </a:r>
            <a:r>
              <a:rPr lang="en-US" sz="4000" dirty="0" smtClean="0">
                <a:latin typeface="+mj-lt"/>
              </a:rPr>
              <a:t>Management</a:t>
            </a:r>
          </a:p>
          <a:p>
            <a:pPr lvl="1" fontAlgn="auto">
              <a:spcAft>
                <a:spcPts val="1200"/>
              </a:spcAft>
            </a:pPr>
            <a:r>
              <a:rPr lang="en-US" sz="4000" dirty="0">
                <a:latin typeface="+mj-lt"/>
              </a:rPr>
              <a:t> </a:t>
            </a:r>
            <a:r>
              <a:rPr lang="en-US" sz="4000" dirty="0" smtClean="0">
                <a:latin typeface="+mj-lt"/>
              </a:rPr>
              <a:t>          Training</a:t>
            </a:r>
            <a:endParaRPr lang="en-US" sz="4000" dirty="0">
              <a:latin typeface="+mj-lt"/>
            </a:endParaRPr>
          </a:p>
          <a:p>
            <a:pPr lvl="1" fontAlgn="auto">
              <a:spcAft>
                <a:spcPts val="6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Estancia </a:t>
            </a:r>
            <a:r>
              <a:rPr lang="en-US" sz="4000" dirty="0">
                <a:latin typeface="+mj-lt"/>
              </a:rPr>
              <a:t>Basin Watershed Health &amp; </a:t>
            </a:r>
          </a:p>
          <a:p>
            <a:pPr lvl="2" fontAlgn="auto">
              <a:spcAft>
                <a:spcPts val="1200"/>
              </a:spcAft>
            </a:pPr>
            <a:r>
              <a:rPr lang="en-US" sz="4000" dirty="0">
                <a:latin typeface="+mj-lt"/>
              </a:rPr>
              <a:t>  </a:t>
            </a:r>
            <a:r>
              <a:rPr lang="en-US" sz="4000" dirty="0" smtClean="0">
                <a:latin typeface="+mj-lt"/>
              </a:rPr>
              <a:t>     </a:t>
            </a:r>
            <a:r>
              <a:rPr lang="en-US" sz="4000" dirty="0">
                <a:latin typeface="+mj-lt"/>
              </a:rPr>
              <a:t>Monitoring Meetings  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Mountainair </a:t>
            </a:r>
            <a:r>
              <a:rPr lang="en-US" sz="4000" dirty="0">
                <a:latin typeface="+mj-lt"/>
              </a:rPr>
              <a:t>Collaborative Meetings  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dirty="0" smtClean="0">
                <a:latin typeface="+mj-lt"/>
              </a:rPr>
              <a:t>Sandia </a:t>
            </a:r>
            <a:r>
              <a:rPr lang="en-US" sz="4000" dirty="0">
                <a:latin typeface="+mj-lt"/>
              </a:rPr>
              <a:t>Collaborative Meeting</a:t>
            </a:r>
          </a:p>
          <a:p>
            <a:pPr lvl="1" fontAlgn="auto">
              <a:spcAft>
                <a:spcPts val="1200"/>
              </a:spcAft>
              <a:buFont typeface="Wingdings" pitchFamily="2" charset="2"/>
              <a:buChar char="§"/>
            </a:pPr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0235724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838200"/>
            <a:ext cx="8763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Palatino Linotype" panose="02040502050505030304" pitchFamily="18" charset="0"/>
              </a:rPr>
              <a:t>A Special “Thank You” to Claunch-Pinto</a:t>
            </a:r>
          </a:p>
          <a:p>
            <a:pPr algn="ctr"/>
            <a:r>
              <a:rPr lang="en-US" sz="5400" b="1" dirty="0" smtClean="0">
                <a:latin typeface="Palatino Linotype" panose="02040502050505030304" pitchFamily="18" charset="0"/>
              </a:rPr>
              <a:t>Soil &amp; Water</a:t>
            </a:r>
          </a:p>
          <a:p>
            <a:pPr algn="ctr"/>
            <a:r>
              <a:rPr lang="en-US" sz="5400" b="1" dirty="0" smtClean="0">
                <a:latin typeface="Palatino Linotype" panose="02040502050505030304" pitchFamily="18" charset="0"/>
              </a:rPr>
              <a:t>Conservation District</a:t>
            </a:r>
          </a:p>
          <a:p>
            <a:pPr algn="ctr"/>
            <a:r>
              <a:rPr lang="en-US" sz="5400" b="1" dirty="0" smtClean="0">
                <a:latin typeface="Palatino Linotype" panose="02040502050505030304" pitchFamily="18" charset="0"/>
              </a:rPr>
              <a:t>for our continued partnership!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90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71054"/>
            <a:ext cx="96012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Clr>
                <a:srgbClr val="C00000"/>
              </a:buClr>
            </a:pPr>
            <a:r>
              <a:rPr lang="en-US" sz="4000" b="1" dirty="0" smtClean="0">
                <a:latin typeface="Palatino Linotype" panose="02040502050505030304" pitchFamily="18" charset="0"/>
              </a:rPr>
              <a:t>Kelly Smith &amp; Brenda Smythe hold Public </a:t>
            </a:r>
            <a:r>
              <a:rPr lang="en-US" sz="4000" b="1" dirty="0">
                <a:latin typeface="Palatino Linotype" panose="02040502050505030304" pitchFamily="18" charset="0"/>
              </a:rPr>
              <a:t>Pesticide </a:t>
            </a:r>
            <a:r>
              <a:rPr lang="en-US" sz="4000" b="1" dirty="0" smtClean="0">
                <a:latin typeface="Palatino Linotype" panose="02040502050505030304" pitchFamily="18" charset="0"/>
              </a:rPr>
              <a:t>Applicators </a:t>
            </a:r>
            <a:r>
              <a:rPr lang="en-US" sz="4000" b="1" dirty="0" smtClean="0">
                <a:latin typeface="Palatino Linotype" panose="02040502050505030304" pitchFamily="18" charset="0"/>
              </a:rPr>
              <a:t>Licensure.</a:t>
            </a:r>
            <a:endParaRPr lang="en-US" sz="4000" b="1" dirty="0" smtClean="0">
              <a:latin typeface="Palatino Linotype" panose="02040502050505030304" pitchFamily="18" charset="0"/>
            </a:endParaRPr>
          </a:p>
          <a:p>
            <a:pPr algn="just" fontAlgn="auto">
              <a:spcAft>
                <a:spcPts val="0"/>
              </a:spcAft>
              <a:buClr>
                <a:srgbClr val="C00000"/>
              </a:buClr>
            </a:pPr>
            <a:endParaRPr lang="en-US" sz="4200" b="1" dirty="0" smtClean="0">
              <a:latin typeface="Palatino Linotype" panose="02040502050505030304" pitchFamily="18" charset="0"/>
            </a:endParaRPr>
          </a:p>
          <a:p>
            <a:pPr algn="just" fontAlgn="auto">
              <a:spcAft>
                <a:spcPts val="0"/>
              </a:spcAft>
              <a:buClr>
                <a:srgbClr val="C00000"/>
              </a:buClr>
            </a:pPr>
            <a:endParaRPr lang="en-US" sz="4200" b="1" dirty="0">
              <a:latin typeface="Palatino Linotype" panose="02040502050505030304" pitchFamily="18" charset="0"/>
            </a:endParaRPr>
          </a:p>
          <a:p>
            <a:pPr algn="just" fontAlgn="auto">
              <a:spcAft>
                <a:spcPts val="0"/>
              </a:spcAft>
              <a:buClr>
                <a:srgbClr val="C00000"/>
              </a:buClr>
            </a:pPr>
            <a:endParaRPr lang="en-US" sz="4200" b="1" dirty="0">
              <a:latin typeface="Palatino Linotype" panose="02040502050505030304" pitchFamily="18" charset="0"/>
            </a:endParaRPr>
          </a:p>
          <a:p>
            <a:pPr algn="just" fontAlgn="auto">
              <a:spcAft>
                <a:spcPts val="0"/>
              </a:spcAft>
              <a:buClr>
                <a:srgbClr val="C00000"/>
              </a:buClr>
            </a:pPr>
            <a:endParaRPr lang="en-US" sz="4200" b="1" dirty="0" smtClean="0">
              <a:latin typeface="Palatino Linotype" panose="02040502050505030304" pitchFamily="18" charset="0"/>
            </a:endParaRPr>
          </a:p>
          <a:p>
            <a:pPr algn="just" fontAlgn="auto">
              <a:spcAft>
                <a:spcPts val="0"/>
              </a:spcAft>
              <a:buClr>
                <a:srgbClr val="C00000"/>
              </a:buClr>
            </a:pPr>
            <a:endParaRPr lang="en-US" sz="4200" b="1" dirty="0">
              <a:latin typeface="Palatino Linotype" panose="02040502050505030304" pitchFamily="18" charset="0"/>
            </a:endParaRPr>
          </a:p>
          <a:p>
            <a:pPr algn="just" fontAlgn="auto">
              <a:spcAft>
                <a:spcPts val="0"/>
              </a:spcAft>
              <a:buClr>
                <a:srgbClr val="C00000"/>
              </a:buClr>
            </a:pPr>
            <a:r>
              <a:rPr lang="en-US" sz="4000" b="1" dirty="0" smtClean="0">
                <a:latin typeface="Palatino Linotype" panose="02040502050505030304" pitchFamily="18" charset="0"/>
              </a:rPr>
              <a:t>The District also has a secure pesticide storage facility that is certified by the NM Department of Ag.</a:t>
            </a:r>
            <a:endParaRPr 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6" y="2286000"/>
            <a:ext cx="926950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67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824" y="533400"/>
            <a:ext cx="932497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+mj-lt"/>
              </a:rPr>
              <a:t>As mandated by New Mexico Governor, Susana Martinez, </a:t>
            </a:r>
            <a:endParaRPr lang="en-US" sz="4400" b="1" dirty="0">
              <a:effectLst/>
              <a:latin typeface="+mj-lt"/>
            </a:endParaRPr>
          </a:p>
          <a:p>
            <a:pPr algn="ctr"/>
            <a:r>
              <a:rPr lang="en-US" sz="4400" b="1" dirty="0" smtClean="0">
                <a:latin typeface="+mj-lt"/>
              </a:rPr>
              <a:t>Edgewood Soil &amp; Water Conservation District’s Manager became a Certified Procurement Officer (CPO) as of  July 2016.</a:t>
            </a:r>
          </a:p>
          <a:p>
            <a:pPr algn="ctr"/>
            <a:endParaRPr lang="en-US" sz="4400" b="1" dirty="0" smtClean="0">
              <a:latin typeface="+mj-lt"/>
            </a:endParaRPr>
          </a:p>
          <a:p>
            <a:pPr algn="ctr"/>
            <a:r>
              <a:rPr lang="en-US" sz="4400" b="1" dirty="0" smtClean="0">
                <a:latin typeface="+mj-lt"/>
              </a:rPr>
              <a:t>This insures </a:t>
            </a:r>
            <a:r>
              <a:rPr lang="en-US" sz="4400" b="1" dirty="0" smtClean="0">
                <a:latin typeface="+mj-lt"/>
              </a:rPr>
              <a:t>state procurement laws </a:t>
            </a:r>
            <a:r>
              <a:rPr lang="en-US" sz="4400" b="1" dirty="0" smtClean="0">
                <a:latin typeface="+mj-lt"/>
              </a:rPr>
              <a:t>are being followed.</a:t>
            </a: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0917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209800"/>
            <a:ext cx="9067800" cy="3733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6000" b="1" dirty="0" smtClean="0">
                <a:latin typeface="Palatino Linotype" panose="02040502050505030304" pitchFamily="18" charset="0"/>
              </a:rPr>
              <a:t>Edgewood SWCD</a:t>
            </a:r>
          </a:p>
          <a:p>
            <a:pPr algn="ctr" fontAlgn="auto">
              <a:spcAft>
                <a:spcPts val="0"/>
              </a:spcAft>
            </a:pPr>
            <a:r>
              <a:rPr lang="en-US" sz="6000" b="1" dirty="0" smtClean="0">
                <a:latin typeface="Palatino Linotype" panose="02040502050505030304" pitchFamily="18" charset="0"/>
              </a:rPr>
              <a:t>Base Funding</a:t>
            </a:r>
            <a:endParaRPr lang="en-US" sz="60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59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609600"/>
            <a:ext cx="98298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+mj-lt"/>
              </a:rPr>
              <a:t>The Edgewood SWCD receives funding from the following </a:t>
            </a:r>
            <a:r>
              <a:rPr lang="en-US" sz="5400" dirty="0" smtClean="0">
                <a:latin typeface="+mj-lt"/>
              </a:rPr>
              <a:t>sources:</a:t>
            </a:r>
            <a:endParaRPr lang="en-US" sz="5400" dirty="0" smtClean="0">
              <a:latin typeface="+mj-lt"/>
            </a:endParaRPr>
          </a:p>
          <a:p>
            <a:endParaRPr lang="en-US" sz="4400" dirty="0" smtClean="0">
              <a:latin typeface="+mj-lt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+mj-lt"/>
              </a:rPr>
              <a:t>State </a:t>
            </a:r>
            <a:r>
              <a:rPr lang="en-US" sz="4400" dirty="0" smtClean="0">
                <a:latin typeface="+mj-lt"/>
              </a:rPr>
              <a:t>of NM Base Funding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+mj-lt"/>
              </a:rPr>
              <a:t>State </a:t>
            </a:r>
            <a:r>
              <a:rPr lang="en-US" sz="4400" dirty="0" smtClean="0">
                <a:latin typeface="+mj-lt"/>
              </a:rPr>
              <a:t>Land Office Rental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+mj-lt"/>
              </a:rPr>
              <a:t>Tree &amp; Seed Sales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+mj-lt"/>
              </a:rPr>
              <a:t>Mill Levy Collection</a:t>
            </a:r>
          </a:p>
        </p:txBody>
      </p:sp>
    </p:spTree>
    <p:extLst>
      <p:ext uri="{BB962C8B-B14F-4D97-AF65-F5344CB8AC3E}">
        <p14:creationId xmlns:p14="http://schemas.microsoft.com/office/powerpoint/2010/main" val="871194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43000"/>
            <a:ext cx="94488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Through a resolution, the Edgewood District held a referendum to vote for a mil levy for the property owners with the district boundaries.</a:t>
            </a:r>
          </a:p>
          <a:p>
            <a:endParaRPr lang="en-US" sz="4400" dirty="0">
              <a:latin typeface="+mj-lt"/>
            </a:endParaRPr>
          </a:p>
          <a:p>
            <a:r>
              <a:rPr lang="en-US" sz="4400" dirty="0">
                <a:latin typeface="+mj-lt"/>
              </a:rPr>
              <a:t>A mil levy is one mil of 1/3 of the property’s net taxable value.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8051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8973671" cy="6182591"/>
          </a:xfrm>
        </p:spPr>
        <p:txBody>
          <a:bodyPr anchor="t">
            <a:no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The Mission of the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Edgewood Soil &amp; Water 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Conservation District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is to protect, restore, enhance, and promote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the wise use of natural resources.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This will be achieved through the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development of projects, education of the public, and the cooperation of landowners, agencies and other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political subdivisions of the state</a:t>
            </a:r>
            <a:r>
              <a:rPr lang="en-US" sz="34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87506" y="471055"/>
            <a:ext cx="8548408" cy="807172"/>
          </a:xfrm>
        </p:spPr>
        <p:txBody>
          <a:bodyPr anchor="t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Mission Statement</a:t>
            </a:r>
            <a:endParaRPr lang="en-US" sz="4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865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97536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>
                <a:latin typeface="+mj-lt"/>
              </a:rPr>
              <a:t>Example</a:t>
            </a:r>
            <a:r>
              <a:rPr lang="en-US" sz="4800" b="1" u="sng" dirty="0" smtClean="0">
                <a:latin typeface="+mj-lt"/>
              </a:rPr>
              <a:t>:</a:t>
            </a:r>
          </a:p>
          <a:p>
            <a:endParaRPr lang="en-US" sz="4400" b="1" u="sng" dirty="0">
              <a:latin typeface="+mj-lt"/>
            </a:endParaRPr>
          </a:p>
          <a:p>
            <a:r>
              <a:rPr lang="en-US" sz="4400" dirty="0">
                <a:latin typeface="+mj-lt"/>
              </a:rPr>
              <a:t>A $30,900.00 property is assessed at 10,299 (1/3 of property value)</a:t>
            </a:r>
          </a:p>
          <a:p>
            <a:endParaRPr lang="en-US" sz="4400" dirty="0">
              <a:latin typeface="+mj-lt"/>
            </a:endParaRPr>
          </a:p>
          <a:p>
            <a:r>
              <a:rPr lang="en-US" sz="4400" dirty="0">
                <a:latin typeface="+mj-lt"/>
              </a:rPr>
              <a:t>The Mill Levy Tax is $10.30 per year.</a:t>
            </a:r>
          </a:p>
          <a:p>
            <a:endParaRPr lang="en-US" sz="4400" dirty="0">
              <a:latin typeface="+mj-lt"/>
            </a:endParaRPr>
          </a:p>
          <a:p>
            <a:r>
              <a:rPr lang="en-US" sz="4400" dirty="0">
                <a:latin typeface="+mj-lt"/>
              </a:rPr>
              <a:t>The mil levy is assessed at the county tax assessor’s office.</a:t>
            </a:r>
          </a:p>
          <a:p>
            <a:endParaRPr lang="en-US" sz="3600" dirty="0">
              <a:latin typeface="+mj-lt"/>
            </a:endParaRPr>
          </a:p>
          <a:p>
            <a:r>
              <a:rPr lang="en-US" sz="3600" dirty="0" smtClean="0">
                <a:latin typeface="+mj-lt"/>
              </a:rPr>
              <a:t>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296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514600"/>
            <a:ext cx="9144000" cy="25007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6000" b="1" dirty="0" smtClean="0">
                <a:latin typeface="Palatino Linotype" panose="02040502050505030304" pitchFamily="18" charset="0"/>
              </a:rPr>
              <a:t>2016-2017</a:t>
            </a:r>
          </a:p>
          <a:p>
            <a:pPr algn="ctr" fontAlgn="auto">
              <a:spcAft>
                <a:spcPts val="0"/>
              </a:spcAft>
            </a:pPr>
            <a:r>
              <a:rPr lang="en-US" sz="6000" b="1" dirty="0" smtClean="0">
                <a:latin typeface="Palatino Linotype" panose="02040502050505030304" pitchFamily="18" charset="0"/>
              </a:rPr>
              <a:t>Project Funding</a:t>
            </a:r>
            <a:endParaRPr lang="en-US" sz="60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36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5836" y="457200"/>
            <a:ext cx="9466729" cy="7086600"/>
          </a:xfrm>
        </p:spPr>
        <p:txBody>
          <a:bodyPr anchor="t">
            <a:normAutofit/>
          </a:bodyPr>
          <a:lstStyle/>
          <a:p>
            <a:pPr marL="0" lvl="1" indent="0">
              <a:spcBef>
                <a:spcPts val="0"/>
              </a:spcBef>
              <a:buClr>
                <a:srgbClr val="0000CC"/>
              </a:buClr>
              <a:buSzPct val="55000"/>
              <a:buNone/>
              <a:defRPr/>
            </a:pPr>
            <a:r>
              <a:rPr lang="en-US" sz="4000" b="1" dirty="0" smtClean="0">
                <a:latin typeface="Palatino Linotype" panose="02040502050505030304" pitchFamily="18" charset="0"/>
              </a:rPr>
              <a:t>$3,948.11</a:t>
            </a:r>
          </a:p>
          <a:p>
            <a:pPr marL="0" lvl="1" indent="0">
              <a:spcBef>
                <a:spcPts val="0"/>
              </a:spcBef>
              <a:buClr>
                <a:srgbClr val="0000CC"/>
              </a:buClr>
              <a:buSzPct val="55000"/>
              <a:buNone/>
              <a:defRPr/>
            </a:pPr>
            <a:r>
              <a:rPr lang="en-US" sz="4000" b="1" dirty="0" smtClean="0">
                <a:latin typeface="Palatino Linotype" panose="02040502050505030304" pitchFamily="18" charset="0"/>
              </a:rPr>
              <a:t>Private Funding for Dog </a:t>
            </a:r>
            <a:r>
              <a:rPr lang="en-US" sz="4000" b="1" dirty="0">
                <a:latin typeface="Palatino Linotype" panose="02040502050505030304" pitchFamily="18" charset="0"/>
              </a:rPr>
              <a:t>Head Rehabilitation</a:t>
            </a:r>
          </a:p>
          <a:p>
            <a:pPr marL="0" lvl="1" indent="0">
              <a:spcBef>
                <a:spcPts val="0"/>
              </a:spcBef>
              <a:buClr>
                <a:srgbClr val="0000CC"/>
              </a:buClr>
              <a:buSzPct val="55000"/>
              <a:buNone/>
              <a:defRPr/>
            </a:pPr>
            <a:endParaRPr lang="en-US" sz="40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0" lvl="1" indent="0">
              <a:spcBef>
                <a:spcPts val="0"/>
              </a:spcBef>
              <a:buClr>
                <a:srgbClr val="0000CC"/>
              </a:buClr>
              <a:buSzPct val="55000"/>
              <a:buNone/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$119,000.00</a:t>
            </a:r>
          </a:p>
          <a:p>
            <a:pPr marL="0" lvl="1" indent="0">
              <a:spcBef>
                <a:spcPts val="0"/>
              </a:spcBef>
              <a:buClr>
                <a:srgbClr val="0000CC"/>
              </a:buClr>
              <a:buSzPct val="55000"/>
              <a:buNone/>
              <a:defRPr/>
            </a:pPr>
            <a:r>
              <a:rPr lang="en-US" sz="4000" b="1" dirty="0" smtClean="0"/>
              <a:t>Non-federal Lands (NM State Forestry)</a:t>
            </a:r>
          </a:p>
          <a:p>
            <a:pPr marL="0" lvl="1" indent="0">
              <a:spcBef>
                <a:spcPts val="0"/>
              </a:spcBef>
              <a:buClr>
                <a:srgbClr val="0000CC"/>
              </a:buClr>
              <a:buSzPct val="55000"/>
              <a:buNone/>
              <a:defRPr/>
            </a:pPr>
            <a:endParaRPr lang="en-US" sz="4000" b="1" dirty="0" smtClean="0">
              <a:latin typeface="Palatino Linotype" panose="02040502050505030304" pitchFamily="18" charset="0"/>
            </a:endParaRPr>
          </a:p>
          <a:p>
            <a:pPr marL="0" lvl="1" indent="0">
              <a:spcBef>
                <a:spcPts val="0"/>
              </a:spcBef>
              <a:buClr>
                <a:srgbClr val="0000CC"/>
              </a:buClr>
              <a:buSzPct val="55000"/>
              <a:buNone/>
              <a:defRPr/>
            </a:pPr>
            <a:r>
              <a:rPr lang="en-US" sz="4000" b="1" dirty="0" smtClean="0">
                <a:latin typeface="Palatino Linotype" panose="02040502050505030304" pitchFamily="18" charset="0"/>
              </a:rPr>
              <a:t>$100,069.51</a:t>
            </a:r>
          </a:p>
          <a:p>
            <a:pPr marL="0" lvl="1" indent="0">
              <a:spcBef>
                <a:spcPts val="0"/>
              </a:spcBef>
              <a:buClr>
                <a:srgbClr val="0000CC"/>
              </a:buClr>
              <a:buSzPct val="55000"/>
              <a:buNone/>
              <a:defRPr/>
            </a:pPr>
            <a:r>
              <a:rPr lang="en-US" sz="4000" b="1" dirty="0" smtClean="0">
                <a:latin typeface="Palatino Linotype" panose="02040502050505030304" pitchFamily="18" charset="0"/>
              </a:rPr>
              <a:t>USFS </a:t>
            </a:r>
            <a:r>
              <a:rPr lang="en-US" sz="4000" b="1" dirty="0">
                <a:latin typeface="Palatino Linotype" panose="02040502050505030304" pitchFamily="18" charset="0"/>
              </a:rPr>
              <a:t>Collaborative Forest Restoration Program Funding </a:t>
            </a:r>
            <a:r>
              <a:rPr lang="en-US" sz="4000" b="1" dirty="0" smtClean="0">
                <a:latin typeface="Palatino Linotype" panose="02040502050505030304" pitchFamily="18" charset="0"/>
              </a:rPr>
              <a:t>(Year 3) </a:t>
            </a:r>
            <a:endParaRPr lang="en-US" sz="40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37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5836" y="457201"/>
            <a:ext cx="9466729" cy="6549736"/>
          </a:xfrm>
        </p:spPr>
        <p:txBody>
          <a:bodyPr>
            <a:no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lang="en-US" sz="4000" b="1" dirty="0" smtClean="0">
                <a:latin typeface="Palatino Linotype" panose="02040502050505030304" pitchFamily="18" charset="0"/>
              </a:rPr>
              <a:t>$42,826.00</a:t>
            </a:r>
            <a:endParaRPr lang="en-US" sz="4000" b="1" dirty="0">
              <a:latin typeface="Palatino Linotype" panose="02040502050505030304" pitchFamily="18" charset="0"/>
            </a:endParaRPr>
          </a:p>
          <a:p>
            <a:pPr marL="0" lvl="1">
              <a:spcBef>
                <a:spcPts val="0"/>
              </a:spcBef>
              <a:buNone/>
              <a:defRPr/>
            </a:pPr>
            <a:r>
              <a:rPr lang="en-US" sz="4000" b="1" dirty="0">
                <a:latin typeface="Palatino Linotype" panose="02040502050505030304" pitchFamily="18" charset="0"/>
              </a:rPr>
              <a:t>NM Homeland </a:t>
            </a:r>
            <a:r>
              <a:rPr lang="en-US" sz="4000" b="1" dirty="0" smtClean="0">
                <a:latin typeface="Palatino Linotype" panose="02040502050505030304" pitchFamily="18" charset="0"/>
              </a:rPr>
              <a:t>Security Disaster </a:t>
            </a:r>
            <a:r>
              <a:rPr lang="en-US" sz="4000" b="1" dirty="0">
                <a:latin typeface="Palatino Linotype" panose="02040502050505030304" pitchFamily="18" charset="0"/>
              </a:rPr>
              <a:t>Assistance</a:t>
            </a:r>
          </a:p>
          <a:p>
            <a:pPr marL="0" lvl="1">
              <a:spcBef>
                <a:spcPts val="0"/>
              </a:spcBef>
              <a:buNone/>
              <a:defRPr/>
            </a:pPr>
            <a:endParaRPr lang="en-US" sz="4000" b="1" dirty="0" smtClean="0">
              <a:latin typeface="Palatino Linotype" panose="02040502050505030304" pitchFamily="18" charset="0"/>
            </a:endParaRPr>
          </a:p>
          <a:p>
            <a:pPr marL="0" lvl="1">
              <a:spcBef>
                <a:spcPts val="0"/>
              </a:spcBef>
              <a:buNone/>
              <a:defRPr/>
            </a:pPr>
            <a:r>
              <a:rPr lang="en-US" sz="4000" b="1" dirty="0" smtClean="0">
                <a:latin typeface="Palatino Linotype" panose="02040502050505030304" pitchFamily="18" charset="0"/>
              </a:rPr>
              <a:t>$270,847.50</a:t>
            </a:r>
            <a:endParaRPr lang="en-US" sz="4000" b="1" dirty="0">
              <a:latin typeface="Palatino Linotype" panose="02040502050505030304" pitchFamily="18" charset="0"/>
            </a:endParaRPr>
          </a:p>
          <a:p>
            <a:pPr marL="0" lvl="1">
              <a:spcBef>
                <a:spcPts val="0"/>
              </a:spcBef>
              <a:buNone/>
              <a:defRPr/>
            </a:pPr>
            <a:r>
              <a:rPr lang="en-US" sz="4000" b="1" dirty="0">
                <a:latin typeface="Palatino Linotype" panose="02040502050505030304" pitchFamily="18" charset="0"/>
              </a:rPr>
              <a:t>Emergency Watershed </a:t>
            </a:r>
            <a:r>
              <a:rPr lang="en-US" sz="4000" b="1" dirty="0" smtClean="0">
                <a:latin typeface="Palatino Linotype" panose="02040502050505030304" pitchFamily="18" charset="0"/>
              </a:rPr>
              <a:t>Protection </a:t>
            </a:r>
            <a:r>
              <a:rPr lang="en-US" sz="4000" b="1" dirty="0">
                <a:latin typeface="Palatino Linotype" panose="02040502050505030304" pitchFamily="18" charset="0"/>
              </a:rPr>
              <a:t>Funding</a:t>
            </a:r>
          </a:p>
          <a:p>
            <a:pPr marL="0" lvl="1">
              <a:spcBef>
                <a:spcPts val="0"/>
              </a:spcBef>
              <a:buNone/>
              <a:defRPr/>
            </a:pPr>
            <a:endParaRPr lang="en-US" sz="4000" b="1" dirty="0" smtClean="0">
              <a:latin typeface="Palatino Linotype" panose="02040502050505030304" pitchFamily="18" charset="0"/>
            </a:endParaRPr>
          </a:p>
          <a:p>
            <a:pPr marL="0" lvl="1">
              <a:spcBef>
                <a:spcPts val="0"/>
              </a:spcBef>
              <a:buNone/>
              <a:defRPr/>
            </a:pPr>
            <a:r>
              <a:rPr lang="en-US" sz="4000" b="1" dirty="0" smtClean="0">
                <a:latin typeface="Palatino Linotype" panose="02040502050505030304" pitchFamily="18" charset="0"/>
              </a:rPr>
              <a:t>$150,000.00</a:t>
            </a:r>
            <a:endParaRPr lang="en-US" sz="4000" b="1" dirty="0">
              <a:latin typeface="Palatino Linotype" panose="02040502050505030304" pitchFamily="18" charset="0"/>
            </a:endParaRPr>
          </a:p>
          <a:p>
            <a:pPr marL="0" lvl="1">
              <a:spcBef>
                <a:spcPts val="0"/>
              </a:spcBef>
              <a:buNone/>
              <a:defRPr/>
            </a:pPr>
            <a:r>
              <a:rPr lang="en-US" sz="4000" b="1" dirty="0">
                <a:latin typeface="Palatino Linotype" panose="02040502050505030304" pitchFamily="18" charset="0"/>
              </a:rPr>
              <a:t>NM Board of Finance </a:t>
            </a:r>
            <a:r>
              <a:rPr lang="en-US" sz="4000" b="1" dirty="0" smtClean="0">
                <a:latin typeface="Palatino Linotype" panose="02040502050505030304" pitchFamily="18" charset="0"/>
              </a:rPr>
              <a:t>Emergency Funding</a:t>
            </a:r>
            <a:endParaRPr lang="en-US" sz="4000" b="1" u="sng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88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66675" y="685800"/>
            <a:ext cx="9829800" cy="64770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56032" algn="l" defTabSz="914400" rtl="0" eaLnBrk="1" latinLnBrk="0" hangingPunct="1">
              <a:spcBef>
                <a:spcPct val="0"/>
              </a:spcBef>
              <a:spcAft>
                <a:spcPts val="0"/>
              </a:spcAft>
              <a:buSzPct val="60000"/>
              <a:buFont typeface="Wingdings" pitchFamily="2" charset="2"/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2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2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2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2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r>
              <a:rPr lang="en-US" sz="6000" b="1" dirty="0" smtClean="0">
                <a:latin typeface="Palatino Linotype" panose="02040502050505030304" pitchFamily="18" charset="0"/>
              </a:rPr>
              <a:t>Grant funding changes year to year.</a:t>
            </a:r>
          </a:p>
          <a:p>
            <a:pPr algn="ctr" fontAlgn="auto"/>
            <a:r>
              <a:rPr lang="en-US" sz="6000" b="1" dirty="0" smtClean="0">
                <a:latin typeface="Palatino Linotype" panose="02040502050505030304" pitchFamily="18" charset="0"/>
              </a:rPr>
              <a:t>Staff is continually searching for further grant sources for future conservation projects!</a:t>
            </a:r>
            <a:endParaRPr lang="en-US" sz="60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24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 noGrp="1"/>
          </p:cNvSpPr>
          <p:nvPr>
            <p:ph idx="1"/>
          </p:nvPr>
        </p:nvSpPr>
        <p:spPr>
          <a:xfrm>
            <a:off x="1600200" y="1447800"/>
            <a:ext cx="6705600" cy="41452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6000" b="1" dirty="0" smtClean="0">
                <a:latin typeface="Palatino Linotype" panose="02040502050505030304" pitchFamily="18" charset="0"/>
              </a:rPr>
              <a:t>Upcoming Projects!</a:t>
            </a:r>
            <a:endParaRPr lang="en-US" sz="60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93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038350"/>
            <a:ext cx="95440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+mj-lt"/>
              </a:rPr>
              <a:t>Edgewood SWCD Signed </a:t>
            </a:r>
            <a:r>
              <a:rPr lang="en-US" sz="4800" dirty="0" smtClean="0">
                <a:latin typeface="+mj-lt"/>
              </a:rPr>
              <a:t>Cooperative </a:t>
            </a:r>
            <a:r>
              <a:rPr lang="en-US" sz="4800" dirty="0" smtClean="0">
                <a:latin typeface="+mj-lt"/>
              </a:rPr>
              <a:t>Agreement</a:t>
            </a:r>
          </a:p>
          <a:p>
            <a:pPr algn="ctr"/>
            <a:r>
              <a:rPr lang="en-US" sz="4800" dirty="0" smtClean="0">
                <a:latin typeface="+mj-lt"/>
              </a:rPr>
              <a:t>with </a:t>
            </a:r>
            <a:r>
              <a:rPr lang="en-US" sz="4800" dirty="0" smtClean="0">
                <a:latin typeface="+mj-lt"/>
              </a:rPr>
              <a:t>US Forest Service.</a:t>
            </a:r>
          </a:p>
          <a:p>
            <a:endParaRPr lang="en-US" sz="4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2840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447800"/>
            <a:ext cx="960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Partnership with San Antonito Elementary School – Gifted Education Class and SWCA Environmental </a:t>
            </a:r>
            <a:r>
              <a:rPr lang="en-US" sz="4800" dirty="0" smtClean="0">
                <a:latin typeface="+mj-lt"/>
              </a:rPr>
              <a:t>Consultants</a:t>
            </a:r>
          </a:p>
          <a:p>
            <a:pPr algn="ctr"/>
            <a:r>
              <a:rPr lang="en-US" sz="4800" dirty="0" smtClean="0">
                <a:latin typeface="+mj-lt"/>
              </a:rPr>
              <a:t>for </a:t>
            </a:r>
            <a:r>
              <a:rPr lang="en-US" sz="4800" dirty="0">
                <a:latin typeface="+mj-lt"/>
              </a:rPr>
              <a:t>post-fire restoration </a:t>
            </a:r>
            <a:r>
              <a:rPr lang="en-US" sz="4800" dirty="0" smtClean="0">
                <a:latin typeface="+mj-lt"/>
              </a:rPr>
              <a:t>work</a:t>
            </a:r>
          </a:p>
          <a:p>
            <a:pPr algn="ctr"/>
            <a:r>
              <a:rPr lang="en-US" sz="4800" dirty="0" smtClean="0">
                <a:latin typeface="+mj-lt"/>
              </a:rPr>
              <a:t>in </a:t>
            </a:r>
            <a:r>
              <a:rPr lang="en-US" sz="4800" dirty="0">
                <a:latin typeface="+mj-lt"/>
              </a:rPr>
              <a:t>Chilili.  </a:t>
            </a:r>
          </a:p>
        </p:txBody>
      </p:sp>
    </p:spTree>
    <p:extLst>
      <p:ext uri="{BB962C8B-B14F-4D97-AF65-F5344CB8AC3E}">
        <p14:creationId xmlns:p14="http://schemas.microsoft.com/office/powerpoint/2010/main" val="2887172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371600"/>
            <a:ext cx="8763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New partnership with </a:t>
            </a:r>
            <a:r>
              <a:rPr lang="en-US" sz="4800" dirty="0" smtClean="0">
                <a:latin typeface="+mj-lt"/>
              </a:rPr>
              <a:t>Santa Fe </a:t>
            </a:r>
            <a:r>
              <a:rPr lang="en-US" sz="4800" dirty="0">
                <a:latin typeface="+mj-lt"/>
              </a:rPr>
              <a:t>County Fire Department </a:t>
            </a:r>
            <a:endParaRPr lang="en-US" sz="4800" dirty="0" smtClean="0">
              <a:latin typeface="+mj-lt"/>
            </a:endParaRPr>
          </a:p>
          <a:p>
            <a:pPr algn="ctr"/>
            <a:r>
              <a:rPr lang="en-US" sz="4800" dirty="0" smtClean="0">
                <a:latin typeface="+mj-lt"/>
              </a:rPr>
              <a:t>and</a:t>
            </a:r>
          </a:p>
          <a:p>
            <a:pPr algn="ctr"/>
            <a:r>
              <a:rPr lang="en-US" sz="4800" dirty="0" smtClean="0">
                <a:latin typeface="+mj-lt"/>
              </a:rPr>
              <a:t>Santa </a:t>
            </a:r>
            <a:r>
              <a:rPr lang="en-US" sz="4800" dirty="0">
                <a:latin typeface="+mj-lt"/>
              </a:rPr>
              <a:t>Fe-Pojoaque SWCD for additional </a:t>
            </a:r>
            <a:r>
              <a:rPr lang="en-US" sz="4800" dirty="0" smtClean="0">
                <a:latin typeface="+mj-lt"/>
              </a:rPr>
              <a:t>projects </a:t>
            </a:r>
            <a:r>
              <a:rPr lang="en-US" sz="4800" dirty="0">
                <a:latin typeface="+mj-lt"/>
              </a:rPr>
              <a:t>within </a:t>
            </a:r>
            <a:r>
              <a:rPr lang="en-US" sz="4800" dirty="0" smtClean="0">
                <a:latin typeface="+mj-lt"/>
              </a:rPr>
              <a:t>Santa Fe </a:t>
            </a:r>
            <a:r>
              <a:rPr lang="en-US" sz="4800" dirty="0">
                <a:latin typeface="+mj-lt"/>
              </a:rPr>
              <a:t>County.</a:t>
            </a:r>
          </a:p>
        </p:txBody>
      </p:sp>
    </p:spTree>
    <p:extLst>
      <p:ext uri="{BB962C8B-B14F-4D97-AF65-F5344CB8AC3E}">
        <p14:creationId xmlns:p14="http://schemas.microsoft.com/office/powerpoint/2010/main" val="3954502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125" y="685800"/>
            <a:ext cx="79248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On behalf of </a:t>
            </a:r>
            <a:r>
              <a:rPr lang="en-US" sz="4800" dirty="0" smtClean="0">
                <a:latin typeface="+mj-lt"/>
              </a:rPr>
              <a:t>the</a:t>
            </a:r>
          </a:p>
          <a:p>
            <a:pPr algn="ctr"/>
            <a:r>
              <a:rPr lang="en-US" sz="4800" dirty="0" smtClean="0">
                <a:latin typeface="+mj-lt"/>
              </a:rPr>
              <a:t>Board </a:t>
            </a:r>
            <a:r>
              <a:rPr lang="en-US" sz="4800" dirty="0">
                <a:latin typeface="+mj-lt"/>
              </a:rPr>
              <a:t>of </a:t>
            </a:r>
            <a:r>
              <a:rPr lang="en-US" sz="4800" dirty="0" smtClean="0">
                <a:latin typeface="+mj-lt"/>
              </a:rPr>
              <a:t>Supervisors</a:t>
            </a:r>
          </a:p>
          <a:p>
            <a:pPr algn="ctr"/>
            <a:r>
              <a:rPr lang="en-US" sz="4800" dirty="0" smtClean="0">
                <a:latin typeface="+mj-lt"/>
              </a:rPr>
              <a:t>and Staff,</a:t>
            </a:r>
          </a:p>
          <a:p>
            <a:pPr algn="ctr"/>
            <a:r>
              <a:rPr lang="en-US" sz="4800" dirty="0" smtClean="0">
                <a:latin typeface="+mj-lt"/>
              </a:rPr>
              <a:t>Thank you for</a:t>
            </a:r>
          </a:p>
          <a:p>
            <a:pPr algn="ctr"/>
            <a:r>
              <a:rPr lang="en-US" sz="4800" dirty="0" smtClean="0">
                <a:latin typeface="+mj-lt"/>
              </a:rPr>
              <a:t>your continued support</a:t>
            </a:r>
          </a:p>
          <a:p>
            <a:pPr algn="ctr"/>
            <a:r>
              <a:rPr lang="en-US" sz="4800" dirty="0" smtClean="0">
                <a:latin typeface="+mj-lt"/>
              </a:rPr>
              <a:t>of our programs 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dirty="0" smtClean="0">
                <a:latin typeface="+mj-lt"/>
              </a:rPr>
              <a:t>and taking </a:t>
            </a:r>
            <a:r>
              <a:rPr lang="en-US" sz="4800" dirty="0">
                <a:latin typeface="+mj-lt"/>
              </a:rPr>
              <a:t>time out of your busy schedules </a:t>
            </a:r>
            <a:endParaRPr lang="en-US" sz="4800" dirty="0" smtClean="0">
              <a:latin typeface="+mj-lt"/>
            </a:endParaRPr>
          </a:p>
          <a:p>
            <a:pPr algn="ctr"/>
            <a:r>
              <a:rPr lang="en-US" sz="4800" dirty="0" smtClean="0">
                <a:latin typeface="+mj-lt"/>
              </a:rPr>
              <a:t>to </a:t>
            </a:r>
            <a:r>
              <a:rPr lang="en-US" sz="4800" dirty="0">
                <a:latin typeface="+mj-lt"/>
              </a:rPr>
              <a:t>join us tonight!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844996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200"/>
            <a:ext cx="9161033" cy="32003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/>
            </a:r>
            <a:br>
              <a:rPr lang="en-US" sz="4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en-US" sz="67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Edgewood</a:t>
            </a:r>
            <a:br>
              <a:rPr lang="en-US" sz="67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en-US" sz="67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Soil &amp; Water</a:t>
            </a:r>
            <a:br>
              <a:rPr lang="en-US" sz="67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en-US" sz="67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Conservation District Programs</a:t>
            </a:r>
            <a:endParaRPr lang="en-US" sz="67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437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25" y="685800"/>
            <a:ext cx="975360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+mj-lt"/>
              </a:rPr>
              <a:t>I </a:t>
            </a:r>
            <a:r>
              <a:rPr lang="en-US" sz="4800" dirty="0" smtClean="0">
                <a:latin typeface="+mj-lt"/>
              </a:rPr>
              <a:t>would </a:t>
            </a:r>
            <a:r>
              <a:rPr lang="en-US" sz="4800" dirty="0" smtClean="0">
                <a:latin typeface="+mj-lt"/>
              </a:rPr>
              <a:t>like </a:t>
            </a:r>
            <a:r>
              <a:rPr lang="en-US" sz="4800" dirty="0" smtClean="0">
                <a:latin typeface="+mj-lt"/>
              </a:rPr>
              <a:t>to take a </a:t>
            </a:r>
            <a:r>
              <a:rPr lang="en-US" sz="4800" dirty="0" smtClean="0">
                <a:latin typeface="+mj-lt"/>
              </a:rPr>
              <a:t>moment</a:t>
            </a:r>
          </a:p>
          <a:p>
            <a:pPr algn="ctr"/>
            <a:r>
              <a:rPr lang="en-US" sz="4800" dirty="0" smtClean="0">
                <a:latin typeface="+mj-lt"/>
              </a:rPr>
              <a:t>to </a:t>
            </a:r>
            <a:r>
              <a:rPr lang="en-US" sz="4800" dirty="0" smtClean="0">
                <a:latin typeface="+mj-lt"/>
              </a:rPr>
              <a:t>thank my </a:t>
            </a:r>
            <a:r>
              <a:rPr lang="en-US" sz="4800" dirty="0" smtClean="0">
                <a:latin typeface="+mj-lt"/>
              </a:rPr>
              <a:t>Team</a:t>
            </a:r>
          </a:p>
          <a:p>
            <a:pPr algn="ctr"/>
            <a:r>
              <a:rPr lang="en-US" sz="4800" dirty="0" smtClean="0">
                <a:latin typeface="+mj-lt"/>
              </a:rPr>
              <a:t>for </a:t>
            </a:r>
            <a:r>
              <a:rPr lang="en-US" sz="4800" dirty="0" smtClean="0">
                <a:latin typeface="+mj-lt"/>
              </a:rPr>
              <a:t>the great </a:t>
            </a:r>
            <a:r>
              <a:rPr lang="en-US" sz="4800" dirty="0" smtClean="0">
                <a:latin typeface="+mj-lt"/>
              </a:rPr>
              <a:t>work</a:t>
            </a:r>
          </a:p>
          <a:p>
            <a:pPr algn="ctr"/>
            <a:r>
              <a:rPr lang="en-US" sz="4800" dirty="0" smtClean="0">
                <a:latin typeface="+mj-lt"/>
              </a:rPr>
              <a:t>they </a:t>
            </a:r>
            <a:r>
              <a:rPr lang="en-US" sz="4800" dirty="0" smtClean="0">
                <a:latin typeface="+mj-lt"/>
              </a:rPr>
              <a:t>do to </a:t>
            </a:r>
            <a:r>
              <a:rPr lang="en-US" sz="4800" dirty="0" smtClean="0">
                <a:latin typeface="+mj-lt"/>
              </a:rPr>
              <a:t>help</a:t>
            </a:r>
          </a:p>
          <a:p>
            <a:pPr algn="ctr"/>
            <a:r>
              <a:rPr lang="en-US" sz="4800" dirty="0" smtClean="0">
                <a:latin typeface="+mj-lt"/>
              </a:rPr>
              <a:t>ensure </a:t>
            </a:r>
            <a:r>
              <a:rPr lang="en-US" sz="4800" dirty="0" smtClean="0">
                <a:latin typeface="+mj-lt"/>
              </a:rPr>
              <a:t>the </a:t>
            </a:r>
            <a:r>
              <a:rPr lang="en-US" sz="4800" dirty="0" smtClean="0">
                <a:latin typeface="+mj-lt"/>
              </a:rPr>
              <a:t>landowners</a:t>
            </a:r>
          </a:p>
          <a:p>
            <a:pPr algn="ctr"/>
            <a:r>
              <a:rPr lang="en-US" sz="4800" dirty="0" smtClean="0">
                <a:latin typeface="+mj-lt"/>
              </a:rPr>
              <a:t>get courteous and</a:t>
            </a:r>
          </a:p>
          <a:p>
            <a:pPr algn="ctr"/>
            <a:r>
              <a:rPr lang="en-US" sz="4800" dirty="0" smtClean="0">
                <a:latin typeface="+mj-lt"/>
              </a:rPr>
              <a:t>professional </a:t>
            </a:r>
            <a:r>
              <a:rPr lang="en-US" sz="4800" dirty="0" smtClean="0">
                <a:latin typeface="+mj-lt"/>
              </a:rPr>
              <a:t>assistance</a:t>
            </a:r>
            <a:r>
              <a:rPr lang="en-US" sz="4800" dirty="0" smtClean="0">
                <a:latin typeface="+mj-lt"/>
              </a:rPr>
              <a:t>!</a:t>
            </a:r>
          </a:p>
          <a:p>
            <a:pPr algn="ctr"/>
            <a:endParaRPr lang="en-US" sz="4800" dirty="0">
              <a:latin typeface="+mj-lt"/>
            </a:endParaRPr>
          </a:p>
          <a:p>
            <a:pPr algn="ctr"/>
            <a:r>
              <a:rPr lang="en-US" sz="4800" dirty="0" smtClean="0">
                <a:latin typeface="+mj-lt"/>
              </a:rPr>
              <a:t>We are a Great Team!!</a:t>
            </a:r>
          </a:p>
          <a:p>
            <a:endParaRPr lang="en-US" sz="4000" dirty="0" smtClean="0">
              <a:latin typeface="+mj-lt"/>
            </a:endParaRPr>
          </a:p>
          <a:p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6663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650" y="304800"/>
            <a:ext cx="9525000" cy="7262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"Teamwork is the ability to work together toward a common vision. </a:t>
            </a:r>
            <a:endParaRPr lang="en-US" sz="4000" dirty="0" smtClean="0">
              <a:latin typeface="+mj-lt"/>
            </a:endParaRPr>
          </a:p>
          <a:p>
            <a:endParaRPr lang="en-US" sz="4000" dirty="0">
              <a:latin typeface="+mj-lt"/>
            </a:endParaRPr>
          </a:p>
          <a:p>
            <a:r>
              <a:rPr lang="en-US" sz="4000" dirty="0" smtClean="0">
                <a:latin typeface="+mj-lt"/>
              </a:rPr>
              <a:t>The </a:t>
            </a:r>
            <a:r>
              <a:rPr lang="en-US" sz="4000" dirty="0">
                <a:latin typeface="+mj-lt"/>
              </a:rPr>
              <a:t>ability to direct individual accomplishments toward organizational objectives. </a:t>
            </a:r>
            <a:endParaRPr lang="en-US" sz="4000" dirty="0" smtClean="0">
              <a:latin typeface="+mj-lt"/>
            </a:endParaRPr>
          </a:p>
          <a:p>
            <a:endParaRPr lang="en-US" sz="4000" dirty="0">
              <a:latin typeface="+mj-lt"/>
            </a:endParaRPr>
          </a:p>
          <a:p>
            <a:r>
              <a:rPr lang="en-US" sz="4000" dirty="0" smtClean="0">
                <a:latin typeface="+mj-lt"/>
              </a:rPr>
              <a:t>It </a:t>
            </a:r>
            <a:r>
              <a:rPr lang="en-US" sz="4000" dirty="0">
                <a:latin typeface="+mj-lt"/>
              </a:rPr>
              <a:t>is the fuel that allows common people to attain uncommon results." </a:t>
            </a:r>
            <a:endParaRPr lang="en-US" sz="4000" dirty="0" smtClean="0">
              <a:latin typeface="+mj-lt"/>
            </a:endParaRPr>
          </a:p>
          <a:p>
            <a:endParaRPr lang="en-US" sz="3200" b="1" dirty="0">
              <a:latin typeface="+mj-lt"/>
            </a:endParaRPr>
          </a:p>
          <a:p>
            <a:pPr algn="r"/>
            <a:r>
              <a:rPr lang="en-US" sz="3200" b="1" i="1" dirty="0" smtClean="0">
                <a:latin typeface="+mj-lt"/>
              </a:rPr>
              <a:t>Andrew </a:t>
            </a:r>
            <a:r>
              <a:rPr lang="en-US" sz="3200" b="1" i="1" dirty="0">
                <a:latin typeface="+mj-lt"/>
              </a:rPr>
              <a:t>Carnegie </a:t>
            </a:r>
            <a:r>
              <a:rPr lang="en-US" sz="3200" b="1" dirty="0">
                <a:latin typeface="+mj-lt"/>
              </a:rPr>
              <a:t/>
            </a:r>
            <a:br>
              <a:rPr lang="en-US" sz="3200" b="1" dirty="0">
                <a:latin typeface="+mj-lt"/>
              </a:rPr>
            </a:br>
            <a:r>
              <a:rPr lang="en-US" sz="3200" dirty="0" smtClean="0">
                <a:latin typeface="+mj-lt"/>
              </a:rPr>
              <a:t>US Philanthropist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2573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2000"/>
            <a:ext cx="8915400" cy="5334000"/>
          </a:xfrm>
        </p:spPr>
        <p:txBody>
          <a:bodyPr/>
          <a:lstStyle/>
          <a:p>
            <a:pPr marL="18288" indent="0" algn="ctr">
              <a:buNone/>
            </a:pPr>
            <a:r>
              <a:rPr lang="en-US" sz="5400" b="1" dirty="0">
                <a:latin typeface="+mj-lt"/>
                <a:ea typeface="MingLiU_HKSCS-ExtB" panose="02020500000000000000" pitchFamily="18" charset="-120"/>
              </a:rPr>
              <a:t>Cost-Share Assistance Program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4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3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4|0.4|0.3|0.4|0.4|0.4|0.6|0.7|1.8|0.7|1.7|1.9|1.3|3.4|1|0.6|1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8|0.4|0.4|0.8|0.5|0.4|0.5|0.4|0.6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2.8|1.2|1.8|1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2.8|1.2|1.8|19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40713</TotalTime>
  <Words>1441</Words>
  <Application>Microsoft Office PowerPoint</Application>
  <PresentationFormat>Custom</PresentationFormat>
  <Paragraphs>315</Paragraphs>
  <Slides>81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Elemental</vt:lpstr>
      <vt:lpstr>Acrobat Document</vt:lpstr>
      <vt:lpstr>Edgewood Soil &amp; Water Conservation District      Established September  27, 1941</vt:lpstr>
      <vt:lpstr>Organization of Edgewood SWCD</vt:lpstr>
      <vt:lpstr>District Boundary Map</vt:lpstr>
      <vt:lpstr>Board Members</vt:lpstr>
      <vt:lpstr>PowerPoint Presentation</vt:lpstr>
      <vt:lpstr>PowerPoint Presentation</vt:lpstr>
      <vt:lpstr>Mission Statement</vt:lpstr>
      <vt:lpstr> Edgewood Soil &amp; Water Conservation District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Dog Head Fire ~ June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EDGEWOOD SOIL &amp; WATER CONSERVATION DISTRICT</dc:title>
  <dc:creator>Brenda Smythe</dc:creator>
  <cp:lastModifiedBy>Brenda</cp:lastModifiedBy>
  <cp:revision>708</cp:revision>
  <cp:lastPrinted>2017-10-06T17:01:32Z</cp:lastPrinted>
  <dcterms:created xsi:type="dcterms:W3CDTF">2004-10-08T17:58:00Z</dcterms:created>
  <dcterms:modified xsi:type="dcterms:W3CDTF">2017-10-06T18:01:15Z</dcterms:modified>
</cp:coreProperties>
</file>